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76" r:id="rId3"/>
    <p:sldId id="277" r:id="rId4"/>
    <p:sldId id="279" r:id="rId5"/>
    <p:sldId id="278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7" r:id="rId17"/>
    <p:sldId id="298" r:id="rId18"/>
    <p:sldId id="299" r:id="rId19"/>
    <p:sldId id="300" r:id="rId20"/>
    <p:sldId id="257" r:id="rId21"/>
    <p:sldId id="258" r:id="rId22"/>
    <p:sldId id="260" r:id="rId23"/>
    <p:sldId id="259" r:id="rId24"/>
    <p:sldId id="262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3" r:id="rId33"/>
    <p:sldId id="272" r:id="rId34"/>
    <p:sldId id="274" r:id="rId35"/>
    <p:sldId id="292" r:id="rId36"/>
    <p:sldId id="293" r:id="rId37"/>
    <p:sldId id="294" r:id="rId38"/>
    <p:sldId id="295" r:id="rId39"/>
    <p:sldId id="296" r:id="rId40"/>
    <p:sldId id="290" r:id="rId41"/>
    <p:sldId id="275" r:id="rId42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408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78D97-3702-46F1-81FC-73F4D27FBA10}" type="datetimeFigureOut">
              <a:rPr lang="ru-RU" smtClean="0"/>
              <a:t>23.11.2021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5E83C-3A46-443F-929F-BFD465E069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6858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D47F8-8F94-4DB7-AD67-D5AAF3D2402D}" type="datetimeFigureOut">
              <a:rPr lang="ru-RU" smtClean="0"/>
              <a:t>23.11.2021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53FA7-F78E-438E-B963-9964EE4010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7923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72A6-C626-434F-906B-05B3BDB2D786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11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B3ED4-17BD-477A-94C2-6800742BDD24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53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43E6-BAA5-4BB2-B86E-84853CDBF8EA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63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32D5-7DF0-495B-8545-E38BEA1B5DE1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163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85ADB-C34B-43C2-B829-ED1C4211E145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41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8057-885C-4F67-9071-FD5DF9544D0F}" type="datetime1">
              <a:rPr lang="ru-RU" smtClean="0"/>
              <a:t>23.11.2021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03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CCBF-ED45-4354-8F35-08CAB6D4218D}" type="datetime1">
              <a:rPr lang="ru-RU" smtClean="0"/>
              <a:t>23.11.2021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201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FECD-7F50-41F5-B4B0-D1AADC5CD9E2}" type="datetime1">
              <a:rPr lang="ru-RU" smtClean="0"/>
              <a:t>23.11.2021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692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07D-89EA-4024-9020-4DE9E0DEEA75}" type="datetime1">
              <a:rPr lang="ru-RU" smtClean="0"/>
              <a:t>23.11.2021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39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66FA-F93C-48B6-A506-DAB7E647C0B6}" type="datetime1">
              <a:rPr lang="ru-RU" smtClean="0"/>
              <a:t>23.11.2021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768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DD08-036F-4169-B09A-ADB501C4D198}" type="datetime1">
              <a:rPr lang="ru-RU" smtClean="0"/>
              <a:t>23.11.2021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609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50F6-76CC-46E9-B02B-54787D150918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473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habr.com/en/post/439192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sbox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hyperlink" Target="https://dosbox-x.com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3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the transfiguration </a:t>
            </a:r>
            <a:r>
              <a:rPr lang="en-US" sz="3600" dirty="0" smtClean="0"/>
              <a:t>:: 1997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10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3795886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Boost by Doomsday (1997)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95886"/>
            <a:ext cx="2753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Square by Pulse (1997)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347864" y="379588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Stash by The Black Lotus (1997)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20482" name="Picture 2" descr="https://media.demozoo.org/screens/o/12/17/e497.460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779662"/>
            <a:ext cx="2701238" cy="20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922643"/>
            <a:ext cx="2855664" cy="178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Объект 2"/>
          <p:cNvSpPr txBox="1">
            <a:spLocks/>
          </p:cNvSpPr>
          <p:nvPr/>
        </p:nvSpPr>
        <p:spPr>
          <a:xfrm>
            <a:off x="323528" y="987574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... </a:t>
            </a:r>
            <a:r>
              <a:rPr lang="en-US" sz="2800" dirty="0">
                <a:sym typeface="Wingdings" panose="05000000000000000000" pitchFamily="2" charset="2"/>
              </a:rPr>
              <a:t>g</a:t>
            </a:r>
            <a:r>
              <a:rPr lang="en-US" sz="2800" dirty="0" smtClean="0">
                <a:sym typeface="Wingdings" panose="05000000000000000000" pitchFamily="2" charset="2"/>
              </a:rPr>
              <a:t>etting backed by Pentium and High Color …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61" y="1922643"/>
            <a:ext cx="2809544" cy="175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94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the transfiguration </a:t>
            </a:r>
            <a:r>
              <a:rPr lang="en-US" sz="3600" dirty="0" smtClean="0"/>
              <a:t>:: 1998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11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4005" y="3795886"/>
            <a:ext cx="2661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t</a:t>
            </a:r>
            <a:r>
              <a:rPr lang="en-US" dirty="0" smtClean="0">
                <a:sym typeface="Wingdings" panose="05000000000000000000" pitchFamily="2" charset="2"/>
              </a:rPr>
              <a:t>e-2rb by TPOLM (1998)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62037"/>
            <a:ext cx="275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Kkowboy</a:t>
            </a:r>
            <a:r>
              <a:rPr lang="en-US" dirty="0" smtClean="0">
                <a:sym typeface="Wingdings" panose="05000000000000000000" pitchFamily="2" charset="2"/>
              </a:rPr>
              <a:t> by Blasphemy &amp; Purple (1998)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275856" y="3651870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State of Mind by Bomb (1998)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3528" y="987574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... moving towards design in lieu of code …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5" y="1752513"/>
            <a:ext cx="2625613" cy="1969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851670"/>
            <a:ext cx="2835026" cy="1772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340" y="1694354"/>
            <a:ext cx="2703124" cy="202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49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the transfiguration </a:t>
            </a:r>
            <a:r>
              <a:rPr lang="en-US" sz="3600" dirty="0" smtClean="0"/>
              <a:t>:: 1999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12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4005" y="3795886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err="1" smtClean="0">
                <a:sym typeface="Wingdings" panose="05000000000000000000" pitchFamily="2" charset="2"/>
              </a:rPr>
              <a:t>bakkslide</a:t>
            </a:r>
            <a:r>
              <a:rPr lang="en-US" dirty="0" smtClean="0">
                <a:sym typeface="Wingdings" panose="05000000000000000000" pitchFamily="2" charset="2"/>
              </a:rPr>
              <a:t> 7 by </a:t>
            </a:r>
            <a:r>
              <a:rPr lang="en-US" dirty="0" err="1" smtClean="0">
                <a:sym typeface="Wingdings" panose="05000000000000000000" pitchFamily="2" charset="2"/>
              </a:rPr>
              <a:t>Hellcore</a:t>
            </a:r>
            <a:r>
              <a:rPr lang="en-US" dirty="0" smtClean="0">
                <a:sym typeface="Wingdings" panose="05000000000000000000" pitchFamily="2" charset="2"/>
              </a:rPr>
              <a:t> &amp; </a:t>
            </a:r>
            <a:r>
              <a:rPr lang="en-US" dirty="0" err="1" smtClean="0">
                <a:sym typeface="Wingdings" panose="05000000000000000000" pitchFamily="2" charset="2"/>
              </a:rPr>
              <a:t>Omnicolour</a:t>
            </a:r>
            <a:r>
              <a:rPr lang="en-US" dirty="0" smtClean="0">
                <a:sym typeface="Wingdings" panose="05000000000000000000" pitchFamily="2" charset="2"/>
              </a:rPr>
              <a:t> (1999)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62037"/>
            <a:ext cx="275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Discloned</a:t>
            </a:r>
            <a:r>
              <a:rPr lang="en-US" dirty="0" smtClean="0">
                <a:sym typeface="Wingdings" panose="05000000000000000000" pitchFamily="2" charset="2"/>
              </a:rPr>
              <a:t> by </a:t>
            </a:r>
            <a:r>
              <a:rPr lang="en-US" dirty="0" err="1" smtClean="0">
                <a:sym typeface="Wingdings" panose="05000000000000000000" pitchFamily="2" charset="2"/>
              </a:rPr>
              <a:t>Haujobb</a:t>
            </a:r>
            <a:r>
              <a:rPr lang="en-US" dirty="0" smtClean="0">
                <a:sym typeface="Wingdings" panose="05000000000000000000" pitchFamily="2" charset="2"/>
              </a:rPr>
              <a:t> (1999)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347864" y="3797627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err="1">
                <a:sym typeface="Wingdings" panose="05000000000000000000" pitchFamily="2" charset="2"/>
              </a:rPr>
              <a:t>m</a:t>
            </a:r>
            <a:r>
              <a:rPr lang="en-US" dirty="0" err="1" smtClean="0">
                <a:sym typeface="Wingdings" panose="05000000000000000000" pitchFamily="2" charset="2"/>
              </a:rPr>
              <a:t>oralhardcandy</a:t>
            </a:r>
            <a:r>
              <a:rPr lang="en-US" dirty="0" smtClean="0">
                <a:sym typeface="Wingdings" panose="05000000000000000000" pitchFamily="2" charset="2"/>
              </a:rPr>
              <a:t> by Blasphemy (1999)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3528" y="987574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... </a:t>
            </a:r>
            <a:r>
              <a:rPr lang="en-US" sz="2800" dirty="0">
                <a:sym typeface="Wingdings" panose="05000000000000000000" pitchFamily="2" charset="2"/>
              </a:rPr>
              <a:t>a</a:t>
            </a:r>
            <a:r>
              <a:rPr lang="en-US" sz="2800" dirty="0" smtClean="0">
                <a:sym typeface="Wingdings" panose="05000000000000000000" pitchFamily="2" charset="2"/>
              </a:rPr>
              <a:t>nd finally heading towards world of Windows</a:t>
            </a:r>
            <a:r>
              <a:rPr lang="en-US" sz="2800" dirty="0" smtClean="0">
                <a:sym typeface="Wingdings" panose="05000000000000000000" pitchFamily="2" charset="2"/>
              </a:rPr>
              <a:t> …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725548"/>
            <a:ext cx="2664296" cy="1998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4" y="1721823"/>
            <a:ext cx="2655863" cy="199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6" descr="https://media.demozoo.org/screens/o/4a/12/af79.393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050" y="1721823"/>
            <a:ext cx="2680406" cy="20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91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current state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13</a:t>
            </a:fld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3528" y="987574"/>
            <a:ext cx="8547198" cy="38884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ym typeface="Wingdings" panose="05000000000000000000" pitchFamily="2" charset="2"/>
              </a:rPr>
              <a:t>d</a:t>
            </a:r>
            <a:r>
              <a:rPr lang="en-US" sz="2800" dirty="0" smtClean="0">
                <a:sym typeface="Wingdings" panose="05000000000000000000" pitchFamily="2" charset="2"/>
              </a:rPr>
              <a:t>uring 1999-2000, the PC scene almost entirely moved on Windows, exploring new 3D accelerated horizons, running towards more polygons and </a:t>
            </a:r>
            <a:r>
              <a:rPr lang="en-US" sz="2800" dirty="0" err="1" smtClean="0">
                <a:sym typeface="Wingdings" panose="05000000000000000000" pitchFamily="2" charset="2"/>
              </a:rPr>
              <a:t>shaders</a:t>
            </a:r>
            <a:r>
              <a:rPr lang="en-US" sz="2800" dirty="0" smtClean="0">
                <a:sym typeface="Wingdings" panose="05000000000000000000" pitchFamily="2" charset="2"/>
              </a:rPr>
              <a:t>….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8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8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ym typeface="Wingdings" panose="05000000000000000000" pitchFamily="2" charset="2"/>
              </a:rPr>
              <a:t>b</a:t>
            </a:r>
            <a:r>
              <a:rPr lang="en-US" sz="2800" dirty="0" smtClean="0">
                <a:sym typeface="Wingdings" panose="05000000000000000000" pitchFamily="2" charset="2"/>
              </a:rPr>
              <a:t>ut in recent 10 years with a strong </a:t>
            </a:r>
            <a:r>
              <a:rPr lang="en-US" sz="2800" dirty="0" err="1" smtClean="0">
                <a:sym typeface="Wingdings" panose="05000000000000000000" pitchFamily="2" charset="2"/>
              </a:rPr>
              <a:t>retroscene</a:t>
            </a:r>
            <a:r>
              <a:rPr lang="en-US" sz="2800" dirty="0" smtClean="0">
                <a:sym typeface="Wingdings" panose="05000000000000000000" pitchFamily="2" charset="2"/>
              </a:rPr>
              <a:t> movement pushing from above, the DOS scene starts to resurrect (or </a:t>
            </a:r>
            <a:r>
              <a:rPr lang="en-US" sz="2800" dirty="0" err="1" smtClean="0">
                <a:sym typeface="Wingdings" panose="05000000000000000000" pitchFamily="2" charset="2"/>
              </a:rPr>
              <a:t>kinda</a:t>
            </a:r>
            <a:r>
              <a:rPr lang="en-US" sz="2800" dirty="0" smtClean="0">
                <a:sym typeface="Wingdings" panose="05000000000000000000" pitchFamily="2" charset="2"/>
              </a:rPr>
              <a:t>?...)</a:t>
            </a:r>
            <a:endParaRPr lang="en-US" sz="28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3456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current state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14</a:t>
            </a:fld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51520" y="771550"/>
            <a:ext cx="8496944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exploring both </a:t>
            </a:r>
            <a:r>
              <a:rPr lang="en-US" sz="2400" dirty="0" err="1" smtClean="0">
                <a:sym typeface="Wingdings" panose="05000000000000000000" pitchFamily="2" charset="2"/>
              </a:rPr>
              <a:t>platfoms</a:t>
            </a:r>
            <a:r>
              <a:rPr lang="en-US" sz="2400" dirty="0" smtClean="0">
                <a:sym typeface="Wingdings" panose="05000000000000000000" pitchFamily="2" charset="2"/>
              </a:rPr>
              <a:t> known for so many years…</a:t>
            </a:r>
            <a:endParaRPr lang="en-US" sz="2400" dirty="0" smtClean="0">
              <a:sym typeface="Wingdings" panose="05000000000000000000" pitchFamily="2" charset="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131840" y="4227934"/>
            <a:ext cx="5688632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...and squeezing last bits from ancient PCs</a:t>
            </a:r>
            <a:endParaRPr lang="en-US" sz="2400" dirty="0" smtClean="0">
              <a:sym typeface="Wingdings" panose="05000000000000000000" pitchFamily="2" charset="2"/>
            </a:endParaRPr>
          </a:p>
        </p:txBody>
      </p:sp>
      <p:pic>
        <p:nvPicPr>
          <p:cNvPr id="23554" name="Picture 2" descr="https://media.demozoo.org/screens/o/f7/e6/4438.850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2427734"/>
            <a:ext cx="2754306" cy="183620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51520" y="4299942"/>
            <a:ext cx="2574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8088 MPH by Hornet &amp; CRTC &amp; Desire (2015)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23556" name="Picture 4" descr="https://media.demozoo.org/screens/o/17/9a/bb35.2983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578" y="1275606"/>
            <a:ext cx="2649894" cy="165618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475911" y="3022670"/>
            <a:ext cx="20905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cöncept</a:t>
            </a:r>
            <a:r>
              <a:rPr lang="en-US" dirty="0" smtClean="0">
                <a:sym typeface="Wingdings" panose="05000000000000000000" pitchFamily="2" charset="2"/>
              </a:rPr>
              <a:t> by </a:t>
            </a:r>
            <a:r>
              <a:rPr lang="en-US" dirty="0" err="1" smtClean="0">
                <a:sym typeface="Wingdings" panose="05000000000000000000" pitchFamily="2" charset="2"/>
              </a:rPr>
              <a:t>Ümlaüt</a:t>
            </a:r>
            <a:r>
              <a:rPr lang="en-US" dirty="0" smtClean="0">
                <a:sym typeface="Wingdings" panose="05000000000000000000" pitchFamily="2" charset="2"/>
              </a:rPr>
              <a:t> Design (2021)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2" b="8438"/>
          <a:stretch/>
        </p:blipFill>
        <p:spPr bwMode="auto">
          <a:xfrm>
            <a:off x="3275855" y="1284911"/>
            <a:ext cx="2640955" cy="16468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3407034" y="3022670"/>
            <a:ext cx="2378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  Rave On by Satori &amp; da </a:t>
            </a:r>
            <a:r>
              <a:rPr lang="en-US" dirty="0" err="1" smtClean="0">
                <a:sym typeface="Wingdings" panose="05000000000000000000" pitchFamily="2" charset="2"/>
              </a:rPr>
              <a:t>Jormas</a:t>
            </a:r>
            <a:r>
              <a:rPr lang="en-US" dirty="0" smtClean="0">
                <a:sym typeface="Wingdings" panose="05000000000000000000" pitchFamily="2" charset="2"/>
              </a:rPr>
              <a:t> (2018)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2499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current state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15</a:t>
            </a:fld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51520" y="771550"/>
            <a:ext cx="8496944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… as well as packing visuals to as less bytes as you can</a:t>
            </a:r>
          </a:p>
        </p:txBody>
      </p: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75606"/>
            <a:ext cx="2592288" cy="1619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1792" y="2931790"/>
            <a:ext cx="2596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t</a:t>
            </a:r>
            <a:r>
              <a:rPr lang="en-US" dirty="0" smtClean="0">
                <a:sym typeface="Wingdings" panose="05000000000000000000" pitchFamily="2" charset="2"/>
              </a:rPr>
              <a:t>ube by 3SC (256b, 2001) </a:t>
            </a:r>
            <a:endParaRPr lang="ru-RU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6" y="1275606"/>
            <a:ext cx="2643209" cy="165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6450685" y="2931790"/>
            <a:ext cx="2065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Memories by Desire</a:t>
            </a:r>
          </a:p>
          <a:p>
            <a:pPr algn="ctr"/>
            <a:r>
              <a:rPr lang="en-US" dirty="0" smtClean="0">
                <a:sym typeface="Wingdings" panose="05000000000000000000" pitchFamily="2" charset="2"/>
              </a:rPr>
              <a:t>(256b, 2020) </a:t>
            </a:r>
            <a:endParaRPr lang="ru-RU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275606"/>
            <a:ext cx="2592288" cy="1619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3059832" y="2931790"/>
            <a:ext cx="3000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ym typeface="Wingdings" panose="05000000000000000000" pitchFamily="2" charset="2"/>
              </a:rPr>
              <a:t>Gyroid</a:t>
            </a:r>
            <a:r>
              <a:rPr lang="en-US" dirty="0" smtClean="0">
                <a:sym typeface="Wingdings" panose="05000000000000000000" pitchFamily="2" charset="2"/>
              </a:rPr>
              <a:t> by </a:t>
            </a:r>
            <a:r>
              <a:rPr lang="en-US" dirty="0" err="1" smtClean="0">
                <a:sym typeface="Wingdings" panose="05000000000000000000" pitchFamily="2" charset="2"/>
              </a:rPr>
              <a:t>Řrřola</a:t>
            </a:r>
            <a:r>
              <a:rPr lang="en-US" dirty="0" smtClean="0">
                <a:sym typeface="Wingdings" panose="05000000000000000000" pitchFamily="2" charset="2"/>
              </a:rPr>
              <a:t> (128b, </a:t>
            </a:r>
            <a:r>
              <a:rPr lang="en-US" dirty="0" smtClean="0">
                <a:sym typeface="Wingdings" panose="05000000000000000000" pitchFamily="2" charset="2"/>
              </a:rPr>
              <a:t>2021) </a:t>
            </a:r>
            <a:endParaRPr lang="ru-RU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480224"/>
            <a:ext cx="2376264" cy="1484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3923928" y="4083918"/>
            <a:ext cx="4133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 Blake 32 by Marquee Design (32b, </a:t>
            </a:r>
            <a:r>
              <a:rPr lang="en-US" dirty="0" smtClean="0">
                <a:sym typeface="Wingdings" panose="05000000000000000000" pitchFamily="2" charset="2"/>
              </a:rPr>
              <a:t>2021)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29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mda</a:t>
            </a:r>
            <a:r>
              <a:rPr lang="en-US" sz="3600" dirty="0" smtClean="0"/>
              <a:t>/</a:t>
            </a:r>
            <a:r>
              <a:rPr lang="en-US" sz="3600" dirty="0" err="1" smtClean="0"/>
              <a:t>hercules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16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914753"/>
            <a:ext cx="5256584" cy="38172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ym typeface="Wingdings" panose="05000000000000000000" pitchFamily="2" charset="2"/>
              </a:rPr>
              <a:t>MDA introduced with the first IBM PC in 1981 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based on Motorola MC6845 CRTC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supports only monochrome 80x25 </a:t>
            </a:r>
            <a:r>
              <a:rPr lang="en-US" sz="1600" dirty="0" err="1" smtClean="0">
                <a:sym typeface="Wingdings" panose="05000000000000000000" pitchFamily="2" charset="2"/>
              </a:rPr>
              <a:t>textmode</a:t>
            </a:r>
            <a:r>
              <a:rPr lang="en-US" sz="1600" dirty="0" smtClean="0">
                <a:sym typeface="Wingdings" panose="05000000000000000000" pitchFamily="2" charset="2"/>
              </a:rPr>
              <a:t> with 9x14 charset -&gt; 720x350 resolution at 50 </a:t>
            </a:r>
            <a:r>
              <a:rPr lang="en-US" sz="1600" dirty="0">
                <a:sym typeface="Wingdings" panose="05000000000000000000" pitchFamily="2" charset="2"/>
              </a:rPr>
              <a:t>H</a:t>
            </a:r>
            <a:r>
              <a:rPr lang="en-US" sz="1600" dirty="0" smtClean="0">
                <a:sym typeface="Wingdings" panose="05000000000000000000" pitchFamily="2" charset="2"/>
              </a:rPr>
              <a:t>z</a:t>
            </a:r>
            <a:endParaRPr lang="en-US" sz="1600" dirty="0" smtClean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included parallel port at 0x3BC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4kB of VRAM at 0xB0000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ym typeface="Wingdings" panose="05000000000000000000" pitchFamily="2" charset="2"/>
              </a:rPr>
              <a:t>Later, Hercules released HCG with monochrome graphics mode, backwards compatible with MDA hardware/software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720x348 pixels, stored as 4-line interleaved bitmap due to 6845 limitations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64 </a:t>
            </a:r>
            <a:r>
              <a:rPr lang="en-US" sz="1600" dirty="0" err="1" smtClean="0">
                <a:sym typeface="Wingdings" panose="05000000000000000000" pitchFamily="2" charset="2"/>
              </a:rPr>
              <a:t>kB</a:t>
            </a:r>
            <a:r>
              <a:rPr lang="en-US" sz="1600" dirty="0" smtClean="0">
                <a:sym typeface="Wingdings" panose="05000000000000000000" pitchFamily="2" charset="2"/>
              </a:rPr>
              <a:t> of VRAM, with 2</a:t>
            </a:r>
            <a:r>
              <a:rPr lang="en-US" sz="1600" baseline="30000" dirty="0" smtClean="0">
                <a:sym typeface="Wingdings" panose="05000000000000000000" pitchFamily="2" charset="2"/>
              </a:rPr>
              <a:t>nd</a:t>
            </a:r>
            <a:r>
              <a:rPr lang="en-US" sz="1600" dirty="0" smtClean="0">
                <a:sym typeface="Wingdings" panose="05000000000000000000" pitchFamily="2" charset="2"/>
              </a:rPr>
              <a:t> page at 0xB8000 (</a:t>
            </a:r>
            <a:endParaRPr lang="en-US" sz="1600" dirty="0" smtClean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c</a:t>
            </a:r>
            <a:r>
              <a:rPr lang="en-US" sz="1600" dirty="0" smtClean="0">
                <a:sym typeface="Wingdings" panose="05000000000000000000" pitchFamily="2" charset="2"/>
              </a:rPr>
              <a:t>heap HGC cards were popular as both low-cost business and dual-head </a:t>
            </a:r>
            <a:r>
              <a:rPr lang="en-US" sz="1600" dirty="0" err="1" smtClean="0">
                <a:sym typeface="Wingdings" panose="05000000000000000000" pitchFamily="2" charset="2"/>
              </a:rPr>
              <a:t>soultion</a:t>
            </a:r>
            <a:r>
              <a:rPr lang="en-US" sz="1600" dirty="0" smtClean="0">
                <a:sym typeface="Wingdings" panose="05000000000000000000" pitchFamily="2" charset="2"/>
              </a:rPr>
              <a:t> for </a:t>
            </a:r>
            <a:r>
              <a:rPr lang="en-US" sz="1600" dirty="0" smtClean="0">
                <a:sym typeface="Wingdings" panose="05000000000000000000" pitchFamily="2" charset="2"/>
              </a:rPr>
              <a:t>s</a:t>
            </a:r>
            <a:r>
              <a:rPr lang="en-US" sz="1600" dirty="0" smtClean="0">
                <a:sym typeface="Wingdings" panose="05000000000000000000" pitchFamily="2" charset="2"/>
              </a:rPr>
              <a:t>oftware debugging</a:t>
            </a:r>
          </a:p>
        </p:txBody>
      </p:sp>
      <p:pic>
        <p:nvPicPr>
          <p:cNvPr id="32772" name="Picture 4" descr="IBM PC 51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11510"/>
            <a:ext cx="2426693" cy="175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https://upload.wikimedia.org/wikipedia/commons/6/6a/KL_Hercules_HGC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74461" y="2178842"/>
            <a:ext cx="3246011" cy="125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363838"/>
            <a:ext cx="1804467" cy="147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158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cga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17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843558"/>
            <a:ext cx="8219256" cy="38172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a</a:t>
            </a:r>
            <a:r>
              <a:rPr lang="en-US" sz="1600" dirty="0" smtClean="0">
                <a:sym typeface="Wingdings" panose="05000000000000000000" pitchFamily="2" charset="2"/>
              </a:rPr>
              <a:t>long with MDA, Color Graphics Adapter was also released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also based on Motorola MC6845 CRTC, but more entertainment and home use oriented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s</a:t>
            </a:r>
            <a:r>
              <a:rPr lang="en-US" sz="1600" dirty="0" smtClean="0">
                <a:sym typeface="Wingdings" panose="05000000000000000000" pitchFamily="2" charset="2"/>
              </a:rPr>
              <a:t>upports 40x25 and 80x25 text modes with 8x8 matrix -&gt; 320/640x200 resolution @ 60 Hz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s</a:t>
            </a:r>
            <a:r>
              <a:rPr lang="en-US" sz="1600" dirty="0" smtClean="0">
                <a:sym typeface="Wingdings" panose="05000000000000000000" pitchFamily="2" charset="2"/>
              </a:rPr>
              <a:t>upports 320x200 graphics mode with 4 colors and 640x200 mode with 2 colors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+ undocumented 160x100 16 colors mode (basically tweaked 80x25 </a:t>
            </a:r>
            <a:r>
              <a:rPr lang="en-US" sz="1600" dirty="0" err="1" smtClean="0">
                <a:sym typeface="Wingdings" panose="05000000000000000000" pitchFamily="2" charset="2"/>
              </a:rPr>
              <a:t>textmode</a:t>
            </a:r>
            <a:r>
              <a:rPr lang="en-US" sz="1600" dirty="0" smtClean="0">
                <a:sym typeface="Wingdings" panose="05000000000000000000" pitchFamily="2" charset="2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16kB of VRAM at 0xB8000, graphics mode layout is 2-line interlaced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Drives both RGBI TTL (15 kHz) monitors and composite NTSC TVs/displays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Due to simplified composite circuitry, hires modes create artifact colors, extending available colors to 1024 and more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600" dirty="0" smtClean="0">
              <a:sym typeface="Wingdings" panose="05000000000000000000" pitchFamily="2" charset="2"/>
            </a:endParaRPr>
          </a:p>
        </p:txBody>
      </p:sp>
      <p:pic>
        <p:nvPicPr>
          <p:cNvPr id="33794" name="Picture 2" descr="https://upload.wikimedia.org/wikipedia/commons/5/55/IBM_Color_Graphics_Adapt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" t="8923" r="2023" b="5747"/>
          <a:stretch/>
        </p:blipFill>
        <p:spPr bwMode="auto">
          <a:xfrm>
            <a:off x="251520" y="2920203"/>
            <a:ext cx="5793120" cy="210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Remembering CGA graphics — Custom PC magaz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075806"/>
            <a:ext cx="2275606" cy="151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30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cga</a:t>
            </a:r>
            <a:r>
              <a:rPr lang="en-US" sz="3600" dirty="0" smtClean="0"/>
              <a:t> :: magic trickery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18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843558"/>
            <a:ext cx="8352928" cy="180101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b</a:t>
            </a:r>
            <a:r>
              <a:rPr lang="en-US" sz="1600" dirty="0" smtClean="0">
                <a:sym typeface="Wingdings" panose="05000000000000000000" pitchFamily="2" charset="2"/>
              </a:rPr>
              <a:t>y default, CGA support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two palettes in 320x200 mode + selectable 0</a:t>
            </a:r>
            <a:r>
              <a:rPr lang="en-US" sz="1600" baseline="30000" dirty="0" smtClean="0">
                <a:sym typeface="Wingdings" panose="05000000000000000000" pitchFamily="2" charset="2"/>
              </a:rPr>
              <a:t>th</a:t>
            </a:r>
            <a:r>
              <a:rPr lang="en-US" sz="1600" dirty="0" smtClean="0">
                <a:sym typeface="Wingdings" panose="05000000000000000000" pitchFamily="2" charset="2"/>
              </a:rPr>
              <a:t> color + two intensity levels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“monochrome” mode 5 actually activates 3</a:t>
            </a:r>
            <a:r>
              <a:rPr lang="en-US" sz="1200" baseline="30000" dirty="0" smtClean="0">
                <a:sym typeface="Wingdings" panose="05000000000000000000" pitchFamily="2" charset="2"/>
              </a:rPr>
              <a:t>rd</a:t>
            </a:r>
            <a:r>
              <a:rPr lang="en-US" sz="1200" dirty="0" smtClean="0">
                <a:sym typeface="Wingdings" panose="05000000000000000000" pitchFamily="2" charset="2"/>
              </a:rPr>
              <a:t> palette on TTL monitor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s</a:t>
            </a:r>
            <a:r>
              <a:rPr lang="en-US" sz="1600" dirty="0" smtClean="0">
                <a:sym typeface="Wingdings" panose="05000000000000000000" pitchFamily="2" charset="2"/>
              </a:rPr>
              <a:t>electable foreground color in 640x200 mode</a:t>
            </a:r>
          </a:p>
          <a:p>
            <a:pPr>
              <a:spcBef>
                <a:spcPts val="0"/>
              </a:spcBef>
            </a:pPr>
            <a:endParaRPr lang="en-US" sz="16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b</a:t>
            </a:r>
            <a:r>
              <a:rPr lang="en-US" sz="1600" dirty="0" smtClean="0">
                <a:sym typeface="Wingdings" panose="05000000000000000000" pitchFamily="2" charset="2"/>
              </a:rPr>
              <a:t>ut as composite output lacks proper filtering, artifact colors are possible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a</a:t>
            </a:r>
            <a:r>
              <a:rPr lang="en-US" sz="1200" dirty="0" smtClean="0">
                <a:sym typeface="Wingdings" panose="05000000000000000000" pitchFamily="2" charset="2"/>
              </a:rPr>
              <a:t>lready often used in commercial games, like King’s Quest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a</a:t>
            </a:r>
            <a:r>
              <a:rPr lang="en-US" sz="1200" dirty="0" smtClean="0">
                <a:sym typeface="Wingdings" panose="05000000000000000000" pitchFamily="2" charset="2"/>
              </a:rPr>
              <a:t>bused to the limit and beyond  in 8088MPH, giving 1024 simultaneous colors on screen! 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 smtClean="0">
              <a:sym typeface="Wingdings" panose="05000000000000000000" pitchFamily="2" charset="2"/>
            </a:endParaRPr>
          </a:p>
        </p:txBody>
      </p:sp>
      <p:pic>
        <p:nvPicPr>
          <p:cNvPr id="34819" name="Picture 3" descr="File:Screen color test CGA 4colors Mode4 Palette1 HighIntens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16" y="3002051"/>
            <a:ext cx="1370848" cy="157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Picture 5" descr="File:Screen color test CGA 4colors Mode4 Palette2 HighInt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977" y="3002051"/>
            <a:ext cx="1370847" cy="157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3" name="Picture 7" descr="https://upload.wikimedia.org/wikipedia/commons/1/1c/Screen_color_test_CGA_4colors_Mode5_HighInten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135" y="3002051"/>
            <a:ext cx="1370849" cy="157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5" name="Picture 9" descr="https://trixter.files.wordpress.com/2015/04/mph_screenhots-avi-still00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406" y="2767996"/>
            <a:ext cx="3054002" cy="203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4398780" y="3435952"/>
            <a:ext cx="6772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ym typeface="Wingdings" panose="05000000000000000000" pitchFamily="2" charset="2"/>
              </a:rPr>
              <a:t>-&gt;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56476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ega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19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843558"/>
            <a:ext cx="5112568" cy="40324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ym typeface="Wingdings" panose="05000000000000000000" pitchFamily="2" charset="2"/>
              </a:rPr>
              <a:t>introduced in 1984 with IBM PC/AT line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b</a:t>
            </a:r>
            <a:r>
              <a:rPr lang="en-US" sz="1600" dirty="0" smtClean="0">
                <a:sym typeface="Wingdings" panose="05000000000000000000" pitchFamily="2" charset="2"/>
              </a:rPr>
              <a:t>ased on custom chip design </a:t>
            </a:r>
          </a:p>
        </p:txBody>
      </p:sp>
    </p:spTree>
    <p:extLst>
      <p:ext uri="{BB962C8B-B14F-4D97-AF65-F5344CB8AC3E}">
        <p14:creationId xmlns:p14="http://schemas.microsoft.com/office/powerpoint/2010/main" val="77157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distinctive periods 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355726"/>
            <a:ext cx="1512168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302990" y="4399545"/>
            <a:ext cx="2664296" cy="3656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Original IBM PC machines</a:t>
            </a: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5724128" y="4402348"/>
            <a:ext cx="2592288" cy="4016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??????????????????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3528" y="2139702"/>
            <a:ext cx="1874664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the birth</a:t>
            </a:r>
            <a:br>
              <a:rPr lang="en-US" sz="1800" dirty="0" smtClean="0">
                <a:sym typeface="Wingdings" panose="05000000000000000000" pitchFamily="2" charset="2"/>
              </a:rPr>
            </a:br>
            <a:r>
              <a:rPr lang="en-US" sz="1800" dirty="0" smtClean="0">
                <a:sym typeface="Wingdings" panose="05000000000000000000" pitchFamily="2" charset="2"/>
              </a:rPr>
              <a:t>(1990 – 1992)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100" i="1" dirty="0" smtClean="0">
                <a:sym typeface="Wingdings" panose="05000000000000000000" pitchFamily="2" charset="2"/>
              </a:rPr>
              <a:t>286-386, EGA/VGA, </a:t>
            </a:r>
            <a:r>
              <a:rPr lang="en-US" sz="1100" i="1" dirty="0" err="1" smtClean="0">
                <a:sym typeface="Wingdings" panose="05000000000000000000" pitchFamily="2" charset="2"/>
              </a:rPr>
              <a:t>Covox</a:t>
            </a:r>
            <a:r>
              <a:rPr lang="en-US" sz="1100" i="1" dirty="0" smtClean="0">
                <a:sym typeface="Wingdings" panose="05000000000000000000" pitchFamily="2" charset="2"/>
              </a:rPr>
              <a:t>/SB</a:t>
            </a:r>
            <a:endParaRPr lang="en-US" sz="1200" i="1" dirty="0" smtClean="0">
              <a:sym typeface="Wingdings" panose="05000000000000000000" pitchFamily="2" charset="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414700" y="2643758"/>
            <a:ext cx="1589348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the golden age</a:t>
            </a:r>
            <a:br>
              <a:rPr lang="en-US" sz="1800" dirty="0" smtClean="0">
                <a:sym typeface="Wingdings" panose="05000000000000000000" pitchFamily="2" charset="2"/>
              </a:rPr>
            </a:br>
            <a:r>
              <a:rPr lang="en-US" sz="1800" dirty="0" smtClean="0">
                <a:sym typeface="Wingdings" panose="05000000000000000000" pitchFamily="2" charset="2"/>
              </a:rPr>
              <a:t>(1993 – 1996)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1100" i="1" dirty="0" smtClean="0">
                <a:solidFill>
                  <a:prstClr val="black"/>
                </a:solidFill>
                <a:sym typeface="Wingdings" panose="05000000000000000000" pitchFamily="2" charset="2"/>
              </a:rPr>
              <a:t>486, VGA, GUS</a:t>
            </a:r>
            <a:endParaRPr lang="en-US" sz="1200" i="1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6228184" y="2211710"/>
            <a:ext cx="2016224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the transfiguration</a:t>
            </a:r>
            <a:br>
              <a:rPr lang="en-US" sz="1800" dirty="0" smtClean="0">
                <a:sym typeface="Wingdings" panose="05000000000000000000" pitchFamily="2" charset="2"/>
              </a:rPr>
            </a:br>
            <a:r>
              <a:rPr lang="en-US" sz="1800" dirty="0" smtClean="0">
                <a:sym typeface="Wingdings" panose="05000000000000000000" pitchFamily="2" charset="2"/>
              </a:rPr>
              <a:t>(1997 – 1999)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1100" i="1" dirty="0" smtClean="0">
                <a:solidFill>
                  <a:prstClr val="black"/>
                </a:solidFill>
                <a:sym typeface="Wingdings" panose="05000000000000000000" pitchFamily="2" charset="2"/>
              </a:rPr>
              <a:t>Pentium, SVGA</a:t>
            </a:r>
            <a:r>
              <a:rPr lang="en-US" sz="1100" i="1" dirty="0">
                <a:solidFill>
                  <a:prstClr val="black"/>
                </a:solidFill>
                <a:sym typeface="Wingdings" panose="05000000000000000000" pitchFamily="2" charset="2"/>
              </a:rPr>
              <a:t>, </a:t>
            </a:r>
            <a:r>
              <a:rPr lang="en-US" sz="1100" i="1" dirty="0" smtClean="0">
                <a:solidFill>
                  <a:prstClr val="black"/>
                </a:solidFill>
                <a:sym typeface="Wingdings" panose="05000000000000000000" pitchFamily="2" charset="2"/>
              </a:rPr>
              <a:t>GUS/SB16</a:t>
            </a:r>
            <a:endParaRPr lang="en-US" sz="1200" i="1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258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19256" cy="686413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h</a:t>
            </a:r>
            <a:r>
              <a:rPr lang="en-US" sz="3600" dirty="0" smtClean="0"/>
              <a:t>ardware :: sound devices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3291830"/>
            <a:ext cx="8229600" cy="144016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o</a:t>
            </a:r>
            <a:r>
              <a:rPr lang="en-US" dirty="0" smtClean="0"/>
              <a:t>riginally PC has never been a multimedia machine</a:t>
            </a:r>
          </a:p>
          <a:p>
            <a:pPr marL="0" indent="0" algn="ctr">
              <a:buNone/>
            </a:pPr>
            <a:r>
              <a:rPr lang="en-US" dirty="0"/>
              <a:t>b</a:t>
            </a:r>
            <a:r>
              <a:rPr lang="en-US" dirty="0" smtClean="0"/>
              <a:t>ut as PC install base quickly went beyond corporate and office, growing CPU power became appealing for entertainment uses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304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pc speaker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/>
              <a:t>the most distinctive and ubiquitous PC sound device </a:t>
            </a:r>
            <a:r>
              <a:rPr lang="en-US" sz="1800" dirty="0" smtClean="0">
                <a:sym typeface="Wingdings" panose="05000000000000000000" pitchFamily="2" charset="2"/>
              </a:rPr>
              <a:t>:)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s</a:t>
            </a:r>
            <a:r>
              <a:rPr lang="en-US" sz="1800" dirty="0" smtClean="0">
                <a:sym typeface="Wingdings" panose="05000000000000000000" pitchFamily="2" charset="2"/>
              </a:rPr>
              <a:t>upported all the way from first IBM PC to recent machines, and literally by every PC OS</a:t>
            </a: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o</a:t>
            </a:r>
            <a:r>
              <a:rPr lang="en-US" sz="1800" dirty="0" smtClean="0">
                <a:sym typeface="Wingdings" panose="05000000000000000000" pitchFamily="2" charset="2"/>
              </a:rPr>
              <a:t>riginally </a:t>
            </a:r>
            <a:r>
              <a:rPr lang="en-US" sz="1800" dirty="0">
                <a:sym typeface="Wingdings" panose="05000000000000000000" pitchFamily="2" charset="2"/>
              </a:rPr>
              <a:t>u</a:t>
            </a:r>
            <a:r>
              <a:rPr lang="en-US" sz="1800" dirty="0" smtClean="0">
                <a:sym typeface="Wingdings" panose="05000000000000000000" pitchFamily="2" charset="2"/>
              </a:rPr>
              <a:t>sed for system diagnostics and simple beeps, later being “enhanced” to digitized PWM samples and multichannel music</a:t>
            </a:r>
          </a:p>
          <a:p>
            <a:pPr marL="0" indent="0"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from hardware side, it’s basically:</a:t>
            </a:r>
          </a:p>
          <a:p>
            <a:pPr marL="360000">
              <a:spcBef>
                <a:spcPts val="0"/>
              </a:spcBef>
            </a:pPr>
            <a:r>
              <a:rPr lang="en-US" sz="1800" dirty="0" smtClean="0"/>
              <a:t>1-bit output from PIT Channel 2…</a:t>
            </a:r>
          </a:p>
          <a:p>
            <a:pPr marL="360000">
              <a:spcBef>
                <a:spcPts val="0"/>
              </a:spcBef>
            </a:pPr>
            <a:r>
              <a:rPr lang="en-US" sz="1800" dirty="0" err="1" smtClean="0"/>
              <a:t>ANDed</a:t>
            </a:r>
            <a:r>
              <a:rPr lang="en-US" sz="1800" dirty="0" smtClean="0"/>
              <a:t> with port 0x61 bit 0 (+ PIT gate @ bit 1)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but let alone PWM, the square wavy nature of sounds and one channel is more than enough!</a:t>
            </a: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(</a:t>
            </a:r>
            <a:r>
              <a:rPr lang="en-US" sz="1800" dirty="0" smtClean="0">
                <a:sym typeface="Wingdings" panose="05000000000000000000" pitchFamily="2" charset="2"/>
              </a:rPr>
              <a:t>check </a:t>
            </a:r>
            <a:r>
              <a:rPr lang="en-US" sz="1800" dirty="0" smtClean="0">
                <a:sym typeface="Wingdings" panose="05000000000000000000" pitchFamily="2" charset="2"/>
                <a:hlinkClick r:id="rId2"/>
              </a:rPr>
              <a:t>System Beeps</a:t>
            </a:r>
            <a:r>
              <a:rPr lang="en-US" sz="1800" dirty="0" smtClean="0">
                <a:sym typeface="Wingdings" panose="05000000000000000000" pitchFamily="2" charset="2"/>
              </a:rPr>
              <a:t> </a:t>
            </a:r>
            <a:r>
              <a:rPr lang="en-US" sz="1800" dirty="0" err="1" smtClean="0">
                <a:sym typeface="Wingdings" panose="05000000000000000000" pitchFamily="2" charset="2"/>
              </a:rPr>
              <a:t>musicdisk</a:t>
            </a:r>
            <a:r>
              <a:rPr lang="en-US" sz="1800" dirty="0" smtClean="0">
                <a:sym typeface="Wingdings" panose="05000000000000000000" pitchFamily="2" charset="2"/>
              </a:rPr>
              <a:t> and 8088MPH, also Monotone tracker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21</a:t>
            </a:fld>
            <a:endParaRPr lang="ru-RU"/>
          </a:p>
        </p:txBody>
      </p:sp>
      <p:pic>
        <p:nvPicPr>
          <p:cNvPr id="1026" name="Picture 2" descr="http://www.pixelatedarcade.com/pictures/TechAttribute/500/picture_ecb5-ibm-pc-5150-internal-speak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2708"/>
            <a:ext cx="3024336" cy="211703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6063942" y="2614141"/>
            <a:ext cx="2396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 smtClean="0"/>
              <a:t>PC Speaker on original IBM PC 5150</a:t>
            </a:r>
            <a:br>
              <a:rPr lang="en-US" sz="1200" i="1" dirty="0" smtClean="0"/>
            </a:br>
            <a:r>
              <a:rPr lang="en-US" sz="1200" i="1" dirty="0" smtClean="0"/>
              <a:t>(image by </a:t>
            </a:r>
            <a:r>
              <a:rPr lang="en-US" sz="1200" i="1" dirty="0" err="1" smtClean="0"/>
              <a:t>PixelatedArcade</a:t>
            </a:r>
            <a:r>
              <a:rPr lang="en-US" sz="1200" i="1" dirty="0" smtClean="0"/>
              <a:t>)</a:t>
            </a:r>
            <a:endParaRPr lang="ru-RU" sz="1200" i="1" dirty="0"/>
          </a:p>
        </p:txBody>
      </p:sp>
    </p:spTree>
    <p:extLst>
      <p:ext uri="{BB962C8B-B14F-4D97-AF65-F5344CB8AC3E}">
        <p14:creationId xmlns:p14="http://schemas.microsoft.com/office/powerpoint/2010/main" val="907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pc speaker :: </a:t>
            </a:r>
            <a:r>
              <a:rPr lang="en-US" sz="3600" dirty="0" err="1" smtClean="0"/>
              <a:t>realsound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760640" cy="153534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00" indent="0">
              <a:spcBef>
                <a:spcPts val="0"/>
              </a:spcBef>
              <a:buNone/>
            </a:pPr>
            <a:r>
              <a:rPr lang="en-US" sz="1800" dirty="0" smtClean="0"/>
              <a:t>with a bit of trickery (Ch2 in Mode 0 + IRQ0 at sample rate), an </a:t>
            </a:r>
            <a:r>
              <a:rPr lang="en-US" sz="1800" dirty="0" err="1" smtClean="0"/>
              <a:t>aprx</a:t>
            </a:r>
            <a:r>
              <a:rPr lang="en-US" sz="1800" dirty="0" smtClean="0"/>
              <a:t>. 5-6 bit PWM sample playback is possible</a:t>
            </a:r>
          </a:p>
          <a:p>
            <a:pPr marL="302850" indent="-285750">
              <a:spcBef>
                <a:spcPts val="0"/>
              </a:spcBef>
            </a:pPr>
            <a:r>
              <a:rPr lang="en-US" sz="1800" dirty="0" smtClean="0"/>
              <a:t>cons: IRQ0 eats CPU time, audible squeak at sample rate, audio </a:t>
            </a:r>
            <a:r>
              <a:rPr lang="en-US" sz="1800" dirty="0"/>
              <a:t>q</a:t>
            </a:r>
            <a:r>
              <a:rPr lang="en-US" sz="1800" dirty="0" smtClean="0"/>
              <a:t>uality degrades with sample rate increase (20 KHz is realistic limit, giving 50 levels – almost 6 bits)</a:t>
            </a:r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35359" y="4075230"/>
            <a:ext cx="5760640" cy="9444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widely supported by software, incl. majority of DOS trackers and module players (ST2/FT2/IT), as well as by early DOS demos and games (known as </a:t>
            </a:r>
            <a:r>
              <a:rPr lang="en-US" sz="1800" dirty="0" err="1" smtClean="0"/>
              <a:t>RealSound</a:t>
            </a:r>
            <a:r>
              <a:rPr lang="en-US" sz="1800" dirty="0" smtClean="0"/>
              <a:t>)</a:t>
            </a:r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134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</a:t>
            </a:r>
            <a:r>
              <a:rPr lang="en-US" sz="3600" dirty="0" err="1" smtClean="0"/>
              <a:t>covox</a:t>
            </a:r>
            <a:r>
              <a:rPr lang="en-US" sz="3600" dirty="0" smtClean="0"/>
              <a:t> 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6048672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a totally simple and cheap DIY 8-bit DAC for parallel port</a:t>
            </a:r>
          </a:p>
          <a:p>
            <a:pPr marL="0" indent="0">
              <a:buNone/>
            </a:pPr>
            <a:r>
              <a:rPr lang="en-US" sz="1800" dirty="0"/>
              <a:t>o</a:t>
            </a:r>
            <a:r>
              <a:rPr lang="en-US" sz="1800" dirty="0" smtClean="0"/>
              <a:t>riginally introduced in 1987 as </a:t>
            </a:r>
            <a:r>
              <a:rPr lang="en-US" sz="1800" dirty="0" err="1" smtClean="0"/>
              <a:t>Covox</a:t>
            </a:r>
            <a:r>
              <a:rPr lang="en-US" sz="1800" dirty="0" smtClean="0"/>
              <a:t> Speech Thing, become widespread as DIY device</a:t>
            </a:r>
          </a:p>
          <a:p>
            <a:r>
              <a:rPr lang="en-US" sz="1800" dirty="0" smtClean="0"/>
              <a:t>provides full 8-bit sample resolution, (depends on DAC accuracy but still generally better than PC Speaker)</a:t>
            </a:r>
          </a:p>
          <a:p>
            <a:r>
              <a:rPr lang="en-US" sz="1800" dirty="0" smtClean="0"/>
              <a:t>enhanced versions (stereo on one/two LPT ports, DAC ICs, filters and amplifiers, ADC capability, ISA cards,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r>
              <a:rPr lang="en-US" sz="1800" dirty="0"/>
              <a:t>a</a:t>
            </a:r>
            <a:r>
              <a:rPr lang="en-US" sz="1800" dirty="0" smtClean="0"/>
              <a:t>dapted and further enhanced for almost every 8/16-bit platform (Amstrad CPC, ZX Spectrum, MSX,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r>
              <a:rPr lang="en-US" sz="1800" dirty="0"/>
              <a:t>e</a:t>
            </a:r>
            <a:r>
              <a:rPr lang="en-US" sz="1800" dirty="0" smtClean="0"/>
              <a:t>nhanced variant known as Disney Sound Source added 16-byte FIFO and built-in loudspeaker, partially compatible with original </a:t>
            </a:r>
            <a:r>
              <a:rPr lang="en-US" sz="1800" dirty="0" err="1" smtClean="0"/>
              <a:t>Covox</a:t>
            </a:r>
            <a:r>
              <a:rPr lang="en-US" sz="1800" dirty="0" smtClean="0"/>
              <a:t> but has own </a:t>
            </a:r>
            <a:r>
              <a:rPr lang="en-US" sz="1800" dirty="0" err="1" smtClean="0"/>
              <a:t>diffirences</a:t>
            </a:r>
            <a:endParaRPr lang="en-US" sz="1800" dirty="0" smtClean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6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</a:t>
            </a:r>
            <a:r>
              <a:rPr lang="en-US" sz="3600" dirty="0" err="1" smtClean="0"/>
              <a:t>covox</a:t>
            </a:r>
            <a:r>
              <a:rPr lang="en-US" sz="3600" dirty="0" smtClean="0"/>
              <a:t> :: build it </a:t>
            </a:r>
            <a:r>
              <a:rPr lang="en-US" sz="3600" dirty="0"/>
              <a:t>y</a:t>
            </a:r>
            <a:r>
              <a:rPr lang="en-US" sz="3600" dirty="0" smtClean="0"/>
              <a:t>ourself!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40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</a:t>
            </a:r>
            <a:r>
              <a:rPr lang="en-US" sz="3600" dirty="0" err="1" smtClean="0"/>
              <a:t>covox</a:t>
            </a:r>
            <a:r>
              <a:rPr lang="en-US" sz="3600" dirty="0" smtClean="0"/>
              <a:t> :: example and notes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25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2859782"/>
            <a:ext cx="8275748" cy="17281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</a:t>
            </a:r>
            <a:r>
              <a:rPr lang="en-US" sz="1800" dirty="0" smtClean="0"/>
              <a:t>peaking of trackers/players/demos - almost every software supporting PC Speaker in </a:t>
            </a:r>
            <a:r>
              <a:rPr lang="en-US" sz="1800" dirty="0" err="1" smtClean="0"/>
              <a:t>RealSound</a:t>
            </a:r>
            <a:r>
              <a:rPr lang="en-US" sz="1800" dirty="0" smtClean="0"/>
              <a:t> mode supports </a:t>
            </a:r>
            <a:r>
              <a:rPr lang="en-US" sz="1800" dirty="0" err="1" smtClean="0"/>
              <a:t>Covox</a:t>
            </a:r>
            <a:r>
              <a:rPr lang="en-US" sz="1800" dirty="0" smtClean="0"/>
              <a:t> also. handles up to 44/48 KHz pretty well</a:t>
            </a:r>
          </a:p>
          <a:p>
            <a:r>
              <a:rPr lang="en-US" sz="1800" dirty="0"/>
              <a:t>s</a:t>
            </a:r>
            <a:r>
              <a:rPr lang="en-US" sz="1800" dirty="0" smtClean="0"/>
              <a:t>tereo modes are different story, though – at least 3 incompatible Stereo-on-one-LPT protocols + two-port variant.</a:t>
            </a:r>
          </a:p>
          <a:p>
            <a:pPr marL="0" indent="0">
              <a:buNone/>
            </a:pPr>
            <a:r>
              <a:rPr lang="en-US" sz="1800" dirty="0" err="1" smtClean="0"/>
              <a:t>Covox</a:t>
            </a:r>
            <a:r>
              <a:rPr lang="en-US" sz="1800" dirty="0" smtClean="0"/>
              <a:t> Inc. also supplied digital sound drivers for Windows 3.x, although not much stable</a:t>
            </a:r>
          </a:p>
        </p:txBody>
      </p:sp>
    </p:spTree>
    <p:extLst>
      <p:ext uri="{BB962C8B-B14F-4D97-AF65-F5344CB8AC3E}">
        <p14:creationId xmlns:p14="http://schemas.microsoft.com/office/powerpoint/2010/main" val="271687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opl2/3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26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8700" y="892392"/>
            <a:ext cx="539542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Yamaha YM3812 OPL2 FM synthesizer, </a:t>
            </a:r>
            <a:r>
              <a:rPr lang="en-US" sz="1800" dirty="0" smtClean="0"/>
              <a:t>introduced to PC with Adlib </a:t>
            </a:r>
            <a:r>
              <a:rPr lang="en-US" sz="1800" dirty="0" smtClean="0"/>
              <a:t>Music Synthesizer </a:t>
            </a:r>
            <a:r>
              <a:rPr lang="en-US" sz="1800" dirty="0" smtClean="0"/>
              <a:t>card in 1987</a:t>
            </a:r>
            <a:endParaRPr lang="en-US" sz="1800" dirty="0" smtClean="0"/>
          </a:p>
          <a:p>
            <a:r>
              <a:rPr lang="en-US" sz="1800" dirty="0" smtClean="0"/>
              <a:t>9 two-operator FM channels </a:t>
            </a:r>
            <a:r>
              <a:rPr lang="en-US" sz="1800" dirty="0" smtClean="0"/>
              <a:t>+ percussion mode</a:t>
            </a:r>
          </a:p>
          <a:p>
            <a:r>
              <a:rPr lang="en-US" sz="1800" dirty="0" smtClean="0"/>
              <a:t>4 waveforms, mono out</a:t>
            </a:r>
          </a:p>
          <a:p>
            <a:r>
              <a:rPr lang="en-US" sz="1800" dirty="0" smtClean="0"/>
              <a:t>no PCM output capability, although it’s possible to get logarithmic 6bit DAC via FM operator tricks</a:t>
            </a:r>
          </a:p>
          <a:p>
            <a:r>
              <a:rPr lang="en-US" sz="1800" dirty="0" smtClean="0"/>
              <a:t>easy to program, requires long delays between register writes (doesn’t matter much for XT, but becomes cumbersome on 286 and faster)</a:t>
            </a:r>
            <a:endParaRPr lang="en-US" sz="1800" dirty="0"/>
          </a:p>
          <a:p>
            <a:r>
              <a:rPr lang="en-US" sz="1800" dirty="0"/>
              <a:t>s</a:t>
            </a:r>
            <a:r>
              <a:rPr lang="en-US" sz="1800" dirty="0" smtClean="0"/>
              <a:t>upported by most ISA soundcards (popularized by original Sound Blaster, two OPL2 in SB Pro)</a:t>
            </a:r>
          </a:p>
          <a:p>
            <a:pPr marL="0" indent="0">
              <a:buNone/>
            </a:pPr>
            <a:r>
              <a:rPr lang="en-US" sz="1800" dirty="0" smtClean="0"/>
              <a:t>supported by majority of DOS games, frequently used in BBS intros and </a:t>
            </a:r>
            <a:r>
              <a:rPr lang="en-US" sz="1800" dirty="0" err="1" smtClean="0"/>
              <a:t>cracktros</a:t>
            </a:r>
            <a:endParaRPr lang="en-US" sz="1800" dirty="0" smtClean="0"/>
          </a:p>
        </p:txBody>
      </p:sp>
      <p:pic>
        <p:nvPicPr>
          <p:cNvPr id="2052" name="Picture 4" descr="https://upload.wikimedia.org/wikipedia/commons/f/f4/YM3812_sticker_overla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81" y="2391729"/>
            <a:ext cx="2736304" cy="205222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6/65/Adlib_sound_card_version_1.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76938"/>
            <a:ext cx="2793340" cy="212280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04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opl2/3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27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l</a:t>
            </a:r>
            <a:r>
              <a:rPr lang="en-US" sz="1800" dirty="0" smtClean="0"/>
              <a:t>ater YMF282 (used in SB Pro 2/16 and Adlib Gold) is backwards software compatible with OPL2 </a:t>
            </a:r>
          </a:p>
          <a:p>
            <a:r>
              <a:rPr lang="en-US" sz="1800" dirty="0" smtClean="0"/>
              <a:t>18 2-OP or 6 2-OP + 6 4-OP FM channels, stereo capability, 4 new waveforms </a:t>
            </a:r>
          </a:p>
          <a:p>
            <a:r>
              <a:rPr lang="en-US" sz="1800" dirty="0"/>
              <a:t>r</a:t>
            </a:r>
            <a:r>
              <a:rPr lang="en-US" sz="1800" dirty="0" smtClean="0"/>
              <a:t>educed access delays</a:t>
            </a:r>
          </a:p>
          <a:p>
            <a:r>
              <a:rPr lang="en-US" sz="1800" dirty="0"/>
              <a:t>m</a:t>
            </a:r>
            <a:r>
              <a:rPr lang="en-US" sz="1800" dirty="0" smtClean="0"/>
              <a:t>any later ISA sound chips implement custom OPL3 compatible cores (Creative CQM, ESFM, etc.), with varying sound faithfulness to the original OPL3 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m</a:t>
            </a:r>
            <a:r>
              <a:rPr lang="en-US" sz="1800" dirty="0" smtClean="0"/>
              <a:t>ost OPL trackers supports OPL2 feature level (HSC, RAD, </a:t>
            </a:r>
            <a:r>
              <a:rPr lang="en-US" sz="1800" dirty="0" err="1" smtClean="0"/>
              <a:t>AMusic</a:t>
            </a:r>
            <a:r>
              <a:rPr lang="en-US" sz="1800" dirty="0" smtClean="0"/>
              <a:t>, Scream Tracker 3), others like Adlib Tracker support OPL3 features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67494"/>
            <a:ext cx="2540726" cy="217655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596167"/>
            <a:ext cx="2880364" cy="19197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6444208" y="4515966"/>
            <a:ext cx="1257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Adlib </a:t>
            </a:r>
            <a:r>
              <a:rPr lang="en-US" sz="1400" i="1" dirty="0" smtClean="0"/>
              <a:t>Tracker II</a:t>
            </a:r>
            <a:endParaRPr lang="ru-RU" sz="1400" i="1" dirty="0"/>
          </a:p>
        </p:txBody>
      </p:sp>
    </p:spTree>
    <p:extLst>
      <p:ext uri="{BB962C8B-B14F-4D97-AF65-F5344CB8AC3E}">
        <p14:creationId xmlns:p14="http://schemas.microsoft.com/office/powerpoint/2010/main" val="16970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sound blaster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28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r</a:t>
            </a:r>
            <a:r>
              <a:rPr lang="en-US" sz="1800" dirty="0" smtClean="0"/>
              <a:t>eleased in 1989, introduced DMA PCM to PC market</a:t>
            </a:r>
          </a:p>
          <a:p>
            <a:pPr marL="0" indent="0">
              <a:buNone/>
            </a:pPr>
            <a:r>
              <a:rPr lang="en-US" sz="1800" dirty="0"/>
              <a:t>b</a:t>
            </a:r>
            <a:r>
              <a:rPr lang="en-US" sz="1800" dirty="0" smtClean="0"/>
              <a:t>undles OPL2 for Adlib Compatibility + two SAA1099, “DSP” chip (relabeled Intel 8051 MCU) handles PCM playback/recording + ADPCM playback + MIDI</a:t>
            </a:r>
          </a:p>
          <a:p>
            <a:pPr marL="0" indent="0">
              <a:buNone/>
            </a:pPr>
            <a:r>
              <a:rPr lang="en-US" sz="1800" dirty="0"/>
              <a:t>o</a:t>
            </a:r>
            <a:r>
              <a:rPr lang="en-US" sz="1800" dirty="0" smtClean="0"/>
              <a:t>riginally supported max. 23 kHz 8 bit mono, later SB 2.0 added auto-</a:t>
            </a:r>
            <a:r>
              <a:rPr lang="en-US" sz="1800" dirty="0" err="1" smtClean="0"/>
              <a:t>init</a:t>
            </a:r>
            <a:r>
              <a:rPr lang="en-US" sz="1800" dirty="0" smtClean="0"/>
              <a:t> DMA capability for buffered playback + hi-speed mode for 44 kHz audio</a:t>
            </a:r>
          </a:p>
          <a:p>
            <a:r>
              <a:rPr lang="en-US" sz="1800" dirty="0"/>
              <a:t>r</a:t>
            </a:r>
            <a:r>
              <a:rPr lang="en-US" sz="1800" dirty="0" smtClean="0"/>
              <a:t>elatively easy to program, supports DMA/IRQ for CPU offloading 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quickly become a market success, supported by many DOS games, demos are quite different story though</a:t>
            </a:r>
          </a:p>
        </p:txBody>
      </p:sp>
    </p:spTree>
    <p:extLst>
      <p:ext uri="{BB962C8B-B14F-4D97-AF65-F5344CB8AC3E}">
        <p14:creationId xmlns:p14="http://schemas.microsoft.com/office/powerpoint/2010/main" val="233839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sound blaster pro/16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29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SB Pro finally added stereo PCM + OPL playback</a:t>
            </a:r>
          </a:p>
          <a:p>
            <a:r>
              <a:rPr lang="en-US" sz="1800" dirty="0" smtClean="0"/>
              <a:t>max </a:t>
            </a:r>
            <a:r>
              <a:rPr lang="en-US" sz="1800" dirty="0" smtClean="0"/>
              <a:t>22 kHz 8 bit stereo or 44 kHz 8 bit mono</a:t>
            </a:r>
          </a:p>
          <a:p>
            <a:r>
              <a:rPr lang="en-US" sz="1800" dirty="0"/>
              <a:t>d</a:t>
            </a:r>
            <a:r>
              <a:rPr lang="en-US" sz="1800" dirty="0" smtClean="0"/>
              <a:t>e-facto standard </a:t>
            </a:r>
            <a:r>
              <a:rPr lang="en-US" sz="1800" dirty="0" smtClean="0"/>
              <a:t>across ISA soundcards, often enhanced with own extensions (ESS cards)</a:t>
            </a:r>
          </a:p>
          <a:p>
            <a:pPr marL="0" indent="0">
              <a:buNone/>
            </a:pPr>
            <a:r>
              <a:rPr lang="en-US" sz="1800" dirty="0" smtClean="0"/>
              <a:t>l</a:t>
            </a:r>
            <a:r>
              <a:rPr lang="en-US" sz="1800" dirty="0" smtClean="0"/>
              <a:t>ater SB Pro 2.0 uses single OPL3 </a:t>
            </a:r>
            <a:r>
              <a:rPr lang="en-US" sz="1800" dirty="0" smtClean="0"/>
              <a:t>instead of two OPL2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SB 16 introduced 16-bit CD-quality PCM + </a:t>
            </a:r>
            <a:r>
              <a:rPr lang="en-US" sz="1800" dirty="0" smtClean="0"/>
              <a:t>MPU-401 compatible MIDI interface</a:t>
            </a:r>
            <a:endParaRPr lang="en-US" sz="1800" dirty="0" smtClean="0"/>
          </a:p>
          <a:p>
            <a:r>
              <a:rPr lang="en-US" sz="1800" dirty="0" smtClean="0"/>
              <a:t>44 kHz 16 bit stereo, backwards compatible with SB 2.0 but not SB Pro’s stereo mode</a:t>
            </a:r>
          </a:p>
          <a:p>
            <a:pPr marL="0" indent="0">
              <a:buNone/>
            </a:pPr>
            <a:r>
              <a:rPr lang="en-US" sz="1800" dirty="0" smtClean="0"/>
              <a:t>games rarely take advantage of 16-bit capabilities, but many trackers/demos/players support SB16 for better sound quality (still rarely can beat the GUS :)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86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birth :: 1990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</a:t>
            </a:fld>
            <a:endParaRPr lang="ru-RU"/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323528" y="892392"/>
            <a:ext cx="4752528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475928" y="843558"/>
            <a:ext cx="8344544" cy="87888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inspired by both </a:t>
            </a:r>
            <a:r>
              <a:rPr lang="en-US" sz="2000" dirty="0" err="1" smtClean="0">
                <a:sym typeface="Wingdings" panose="05000000000000000000" pitchFamily="2" charset="2"/>
              </a:rPr>
              <a:t>cracktros</a:t>
            </a:r>
            <a:r>
              <a:rPr lang="en-US" sz="2000" dirty="0" smtClean="0">
                <a:sym typeface="Wingdings" panose="05000000000000000000" pitchFamily="2" charset="2"/>
              </a:rPr>
              <a:t> and Amiga </a:t>
            </a:r>
            <a:r>
              <a:rPr lang="en-US" sz="2000" dirty="0" err="1" smtClean="0">
                <a:sym typeface="Wingdings" panose="05000000000000000000" pitchFamily="2" charset="2"/>
              </a:rPr>
              <a:t>demoscene</a:t>
            </a:r>
            <a:r>
              <a:rPr lang="en-US" sz="2000" dirty="0" smtClean="0">
                <a:sym typeface="Wingdings" panose="05000000000000000000" pitchFamily="2" charset="2"/>
              </a:rPr>
              <a:t>, started from simple EGA/VGA experiments with ripped samples and 4 channel mods.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87524" y="3633286"/>
            <a:ext cx="26282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Slideshow by Future Crew (1990) – first </a:t>
            </a:r>
            <a:r>
              <a:rPr lang="en-US" sz="1400" dirty="0" smtClean="0">
                <a:sym typeface="Wingdings" panose="05000000000000000000" pitchFamily="2" charset="2"/>
              </a:rPr>
              <a:t>ever production </a:t>
            </a:r>
            <a:r>
              <a:rPr lang="en-US" sz="1400" dirty="0">
                <a:sym typeface="Wingdings" panose="05000000000000000000" pitchFamily="2" charset="2"/>
              </a:rPr>
              <a:t>with 4-channel MOD </a:t>
            </a:r>
            <a:r>
              <a:rPr lang="en-US" sz="1400" dirty="0" smtClean="0">
                <a:sym typeface="Wingdings" panose="05000000000000000000" pitchFamily="2" charset="2"/>
              </a:rPr>
              <a:t>music</a:t>
            </a:r>
            <a:endParaRPr lang="en-US" sz="1400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12160" y="3579862"/>
            <a:ext cx="25922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err="1" smtClean="0">
                <a:sym typeface="Wingdings" panose="05000000000000000000" pitchFamily="2" charset="2"/>
              </a:rPr>
              <a:t>Megademo</a:t>
            </a:r>
            <a:r>
              <a:rPr lang="en-US" sz="1400" dirty="0" smtClean="0">
                <a:sym typeface="Wingdings" panose="05000000000000000000" pitchFamily="2" charset="2"/>
              </a:rPr>
              <a:t> by The Space Pigs (1990) – the first big scene production, and it runs on EGA!</a:t>
            </a:r>
            <a:endParaRPr lang="en-US" sz="1400" dirty="0">
              <a:sym typeface="Wingdings" panose="05000000000000000000" pitchFamily="2" charset="2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51670"/>
            <a:ext cx="2664296" cy="1665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006" y="1923678"/>
            <a:ext cx="289646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https://media.demozoo.org/screens/o/2e/27/2000.8292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741" y="2283718"/>
            <a:ext cx="2754829" cy="1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3203848" y="4083918"/>
            <a:ext cx="25922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smtClean="0">
                <a:sym typeface="Wingdings" panose="05000000000000000000" pitchFamily="2" charset="2"/>
              </a:rPr>
              <a:t>Scream Tracker 2 by Future Crew (1990-1992) – marking the start of PC trackers era</a:t>
            </a:r>
            <a:endParaRPr lang="en-US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8982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gravis ultrasound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30</a:t>
            </a:fld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i="1" dirty="0" smtClean="0"/>
              <a:t>the DOS </a:t>
            </a:r>
            <a:r>
              <a:rPr lang="en-US" sz="1800" b="1" i="1" dirty="0" err="1" smtClean="0"/>
              <a:t>demoscene</a:t>
            </a:r>
            <a:r>
              <a:rPr lang="en-US" sz="1800" b="1" i="1" dirty="0" smtClean="0"/>
              <a:t> golden standard </a:t>
            </a:r>
            <a:r>
              <a:rPr lang="en-US" sz="1800" b="1" i="1" dirty="0" smtClean="0">
                <a:sym typeface="Wingdings" panose="05000000000000000000" pitchFamily="2" charset="2"/>
              </a:rPr>
              <a:t>:)</a:t>
            </a:r>
            <a:endParaRPr lang="en-US" sz="1800" b="1" i="1" dirty="0" smtClean="0"/>
          </a:p>
          <a:p>
            <a:pPr marL="0" indent="0">
              <a:buNone/>
            </a:pPr>
            <a:r>
              <a:rPr lang="en-US" sz="1800" dirty="0" smtClean="0"/>
              <a:t>released in 1992, used GF1 chip + onboard RAM for wavetable synthesis and sample playback</a:t>
            </a:r>
          </a:p>
          <a:p>
            <a:r>
              <a:rPr lang="en-US" sz="1800" dirty="0" smtClean="0"/>
              <a:t>32 wavetable channels with linear interpolation, volume, pitch and panning control, up to 44 kHz 16 bit hardware mixing (full 32ch is 19 kHz though)</a:t>
            </a:r>
          </a:p>
          <a:p>
            <a:r>
              <a:rPr lang="en-US" sz="1800" dirty="0"/>
              <a:t>u</a:t>
            </a:r>
            <a:r>
              <a:rPr lang="en-US" sz="1800" dirty="0" smtClean="0"/>
              <a:t>p to 1 MB of onboard RAM, 8/16bit samples</a:t>
            </a:r>
          </a:p>
          <a:p>
            <a:r>
              <a:rPr lang="en-US" sz="1800" dirty="0" smtClean="0"/>
              <a:t>No Adlib/SB compatibility, PCM streaming has to be done by free wavetable channel + DMA</a:t>
            </a:r>
          </a:p>
          <a:p>
            <a:r>
              <a:rPr lang="en-US" sz="1800" dirty="0"/>
              <a:t>v</a:t>
            </a:r>
            <a:r>
              <a:rPr lang="en-US" sz="1800" dirty="0" smtClean="0"/>
              <a:t>ery easy to program – ideal for tracked music</a:t>
            </a:r>
          </a:p>
          <a:p>
            <a:pPr marL="0" indent="0">
              <a:buNone/>
            </a:pPr>
            <a:r>
              <a:rPr lang="en-US" sz="1800" dirty="0" smtClean="0"/>
              <a:t>almost all post-1993 demos support GUS (often as sole sound device), as well as trackers and players</a:t>
            </a:r>
            <a:endParaRPr lang="en-US" sz="1800" dirty="0"/>
          </a:p>
        </p:txBody>
      </p:sp>
      <p:pic>
        <p:nvPicPr>
          <p:cNvPr id="13314" name="Picture 2" descr="https://upload.wikimedia.org/wikipedia/commons/a/ab/Gravis_UltraSound_AC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966" y="2697764"/>
            <a:ext cx="2808312" cy="210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625641" y="457868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GUS Ace</a:t>
            </a:r>
            <a:endParaRPr lang="ru-RU" dirty="0"/>
          </a:p>
        </p:txBody>
      </p:sp>
      <p:pic>
        <p:nvPicPr>
          <p:cNvPr id="13316" name="Picture 4" descr="File:Ultrasound classi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86" y="892392"/>
            <a:ext cx="3143672" cy="136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728760" y="2369025"/>
            <a:ext cx="277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Classic GUS with 1 MB RAM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553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352928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gravis ultrasound :: max/</a:t>
            </a:r>
            <a:r>
              <a:rPr lang="en-US" sz="3600" dirty="0" err="1" smtClean="0"/>
              <a:t>pnp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31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475252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GUS MAX bundled CS4231A codec for streamed PCM capability and better SB emulation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in 1995, AMD develops </a:t>
            </a:r>
            <a:r>
              <a:rPr lang="en-US" sz="1800" dirty="0" err="1" smtClean="0"/>
              <a:t>Interwave</a:t>
            </a:r>
            <a:r>
              <a:rPr lang="en-US" sz="1800" dirty="0" smtClean="0"/>
              <a:t> IC, used in GUS PnP and several 3</a:t>
            </a:r>
            <a:r>
              <a:rPr lang="en-US" sz="1800" baseline="30000" dirty="0" smtClean="0"/>
              <a:t>rd </a:t>
            </a:r>
            <a:r>
              <a:rPr lang="en-US" sz="1800" dirty="0" smtClean="0"/>
              <a:t>party cards</a:t>
            </a:r>
          </a:p>
          <a:p>
            <a:r>
              <a:rPr lang="en-US" sz="1800" dirty="0"/>
              <a:t>f</a:t>
            </a:r>
            <a:r>
              <a:rPr lang="en-US" sz="1800" dirty="0" smtClean="0"/>
              <a:t>ull 32 channels at 44 kHz + MPU-401 MIDI</a:t>
            </a:r>
          </a:p>
          <a:p>
            <a:r>
              <a:rPr lang="en-US" sz="1800" dirty="0"/>
              <a:t>u</a:t>
            </a:r>
            <a:r>
              <a:rPr lang="en-US" sz="1800" dirty="0" smtClean="0"/>
              <a:t>p to 16 MB of sample RAM (upgradeable with 30-pin SIMMs) + 1 MB ROM</a:t>
            </a:r>
          </a:p>
          <a:p>
            <a:r>
              <a:rPr lang="en-US" sz="1800" dirty="0"/>
              <a:t>b</a:t>
            </a:r>
            <a:r>
              <a:rPr lang="en-US" sz="1800" dirty="0" smtClean="0"/>
              <a:t>ackwards compatible with GF1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</a:t>
            </a:r>
            <a:r>
              <a:rPr lang="en-US" sz="1800" dirty="0" smtClean="0"/>
              <a:t>ome demos/players support </a:t>
            </a:r>
            <a:r>
              <a:rPr lang="en-US" sz="1800" dirty="0" err="1" smtClean="0"/>
              <a:t>Interwave</a:t>
            </a:r>
            <a:r>
              <a:rPr lang="en-US" sz="1800" dirty="0" smtClean="0"/>
              <a:t> natively, other will work fine in classic GUS mode</a:t>
            </a:r>
            <a:endParaRPr lang="en-US" sz="1800" dirty="0"/>
          </a:p>
        </p:txBody>
      </p:sp>
      <p:pic>
        <p:nvPicPr>
          <p:cNvPr id="12290" name="Picture 2" descr="https://upload.wikimedia.org/wikipedia/commons/d/da/Gravis_UltraSound_PnP_Pro_V1.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931790"/>
            <a:ext cx="296345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796136" y="4403308"/>
            <a:ext cx="2238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GUS PnP with 2.5 MB</a:t>
            </a:r>
            <a:endParaRPr lang="ru-RU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25" y="915566"/>
            <a:ext cx="3348334" cy="143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419803" y="2385585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GUS MAX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961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sound blaster awe32/64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32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/>
              <a:t>b</a:t>
            </a:r>
            <a:r>
              <a:rPr lang="en-US" sz="1700" dirty="0" smtClean="0"/>
              <a:t>asically SB16 + EMU8000 wavetable synthesizer</a:t>
            </a:r>
          </a:p>
          <a:p>
            <a:r>
              <a:rPr lang="en-US" sz="1700" dirty="0" smtClean="0"/>
              <a:t>32 wavetable channels with 4-point interpolation, volume, pitch and panning control, up to 44 kHz 16 bit mixing + resonant filters + effect processing</a:t>
            </a:r>
          </a:p>
          <a:p>
            <a:r>
              <a:rPr lang="en-US" sz="1700" dirty="0" smtClean="0"/>
              <a:t>16-bit only always-looped samples, up to 28 MB RAM + 1 MB ROM</a:t>
            </a:r>
          </a:p>
          <a:p>
            <a:r>
              <a:rPr lang="en-US" sz="1700" dirty="0" smtClean="0"/>
              <a:t>Creative originally didn’t disclosed register details, several people reverse engineered EMU8000 internals then finally official hardware reference </a:t>
            </a:r>
            <a:r>
              <a:rPr lang="en-US" sz="1700" dirty="0" smtClean="0"/>
              <a:t>has been released</a:t>
            </a:r>
          </a:p>
          <a:p>
            <a:r>
              <a:rPr lang="en-US" sz="1700" dirty="0"/>
              <a:t>n</a:t>
            </a:r>
            <a:r>
              <a:rPr lang="en-US" sz="1700" dirty="0" smtClean="0"/>
              <a:t>eeds complex </a:t>
            </a:r>
            <a:r>
              <a:rPr lang="en-US" sz="1700" dirty="0" err="1" smtClean="0"/>
              <a:t>init</a:t>
            </a:r>
            <a:r>
              <a:rPr lang="en-US" sz="1700" dirty="0" smtClean="0"/>
              <a:t> compared with GUS, wavetable limitations (max 176 kHz pitch, 16 bit samples, etc.)</a:t>
            </a:r>
          </a:p>
          <a:p>
            <a:pPr marL="0" indent="0">
              <a:buNone/>
            </a:pPr>
            <a:r>
              <a:rPr lang="en-US" sz="1700" dirty="0" smtClean="0"/>
              <a:t>not as common as GUS, supported by some trackers (e.g. IT2) and demos </a:t>
            </a:r>
          </a:p>
        </p:txBody>
      </p:sp>
      <p:pic>
        <p:nvPicPr>
          <p:cNvPr id="10242" name="Picture 2" descr="https://upload.wikimedia.org/wikipedia/commons/3/3d/KL_Creative_Labs_Soundblaster_AWE64_Value_CT438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" t="7606" r="5311" b="8169"/>
          <a:stretch/>
        </p:blipFill>
        <p:spPr bwMode="auto">
          <a:xfrm>
            <a:off x="5724128" y="2776600"/>
            <a:ext cx="2952328" cy="188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792586" y="4371950"/>
            <a:ext cx="2667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SB AWE64 Value (CT4380)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10244" name="Picture 4" descr="https://upload.wikimedia.org/wikipedia/commons/9/95/Creative_Sound_Blaster_AWE32_PNP_CT399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6096" y="879617"/>
            <a:ext cx="3472397" cy="140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052272" y="2305918"/>
            <a:ext cx="214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SB AWE32 (CT3990)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607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352928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midi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33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256584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 smtClean="0"/>
              <a:t>originally used for music equipment control</a:t>
            </a:r>
          </a:p>
          <a:p>
            <a:r>
              <a:rPr lang="en-US" sz="1700" dirty="0" smtClean="0"/>
              <a:t>1984 – Roland MPU-401 – universal MIDI interface, supports many platforms, incl. PC, support UART and intelligent accelerated mode</a:t>
            </a:r>
          </a:p>
          <a:p>
            <a:r>
              <a:rPr lang="en-US" sz="1700" dirty="0" smtClean="0"/>
              <a:t>1987 – Roland MT32/LAPC-1 – reference music synth for early DOS games</a:t>
            </a:r>
          </a:p>
          <a:p>
            <a:r>
              <a:rPr lang="en-US" sz="1700" dirty="0" smtClean="0"/>
              <a:t>1991 – General MIDI – standardizes instrument definitions and controls, Roland General Sound expands instrument set further</a:t>
            </a:r>
          </a:p>
          <a:p>
            <a:r>
              <a:rPr lang="en-US" sz="1700" dirty="0" smtClean="0"/>
              <a:t>incredibly easy to program, popular in </a:t>
            </a:r>
            <a:r>
              <a:rPr lang="en-US" sz="1700" dirty="0" err="1" smtClean="0"/>
              <a:t>sizecoding</a:t>
            </a:r>
            <a:endParaRPr lang="en-US" sz="1700" dirty="0" smtClean="0"/>
          </a:p>
          <a:p>
            <a:pPr marL="0" indent="0">
              <a:buNone/>
            </a:pPr>
            <a:r>
              <a:rPr lang="en-US" sz="1700" dirty="0" smtClean="0"/>
              <a:t>late-90s ISA soundcards usually implements MPU-401 in UART mode, some (GUS/AWE32) able to emulate through wavetable engine</a:t>
            </a:r>
          </a:p>
        </p:txBody>
      </p:sp>
      <p:pic>
        <p:nvPicPr>
          <p:cNvPr id="11266" name="Picture 2" descr="https://upload.wikimedia.org/wikipedia/commons/1/11/Lapc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47" y="2859414"/>
            <a:ext cx="3499570" cy="134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412239" y="4218642"/>
            <a:ext cx="1547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Roland LAPC-1</a:t>
            </a:r>
            <a:endParaRPr lang="ru-RU" dirty="0"/>
          </a:p>
        </p:txBody>
      </p:sp>
      <p:pic>
        <p:nvPicPr>
          <p:cNvPr id="11268" name="Picture 4" descr="https://upload.wikimedia.org/wikipedia/commons/0/02/Midi_ports_and_c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60559"/>
            <a:ext cx="2892996" cy="19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97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</a:t>
            </a:r>
            <a:r>
              <a:rPr lang="en-US" sz="3600" dirty="0" smtClean="0"/>
              <a:t>evelopment :: old </a:t>
            </a:r>
            <a:r>
              <a:rPr lang="en-US" sz="3600" dirty="0" err="1" smtClean="0"/>
              <a:t>toolchains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34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3528" y="892392"/>
            <a:ext cx="8352928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 err="1" smtClean="0"/>
              <a:t>QuickBASIC</a:t>
            </a:r>
            <a:r>
              <a:rPr lang="en-US" sz="1700" dirty="0" smtClean="0"/>
              <a:t>? </a:t>
            </a:r>
          </a:p>
          <a:p>
            <a:pPr lvl="1"/>
            <a:r>
              <a:rPr lang="en-US" sz="1300" dirty="0" smtClean="0"/>
              <a:t>slow, and doesn’t have any decent sound capabilities without calling external code libraries</a:t>
            </a:r>
          </a:p>
          <a:p>
            <a:pPr lvl="1"/>
            <a:r>
              <a:rPr lang="en-US" sz="1300" dirty="0" smtClean="0"/>
              <a:t>besides, there are plenty of decent QBASIC demos (hey, DC5!)</a:t>
            </a:r>
          </a:p>
          <a:p>
            <a:r>
              <a:rPr lang="en-US" sz="1700" dirty="0" smtClean="0"/>
              <a:t>Borland Pascal?</a:t>
            </a:r>
          </a:p>
          <a:p>
            <a:pPr lvl="1"/>
            <a:r>
              <a:rPr lang="en-US" sz="1300" dirty="0"/>
              <a:t>y</a:t>
            </a:r>
            <a:r>
              <a:rPr lang="en-US" sz="1300" dirty="0" smtClean="0"/>
              <a:t>ou’re probably loved (or hated) it back in the days</a:t>
            </a:r>
          </a:p>
          <a:p>
            <a:pPr lvl="1"/>
            <a:r>
              <a:rPr lang="en-US" sz="1300" dirty="0"/>
              <a:t>p</a:t>
            </a:r>
            <a:r>
              <a:rPr lang="en-US" sz="1300" dirty="0" smtClean="0"/>
              <a:t>lenty of code examples and sound systems, all in one IDE</a:t>
            </a:r>
          </a:p>
          <a:p>
            <a:pPr lvl="1"/>
            <a:r>
              <a:rPr lang="en-US" sz="1300" dirty="0" smtClean="0"/>
              <a:t>poor code optimization, no 386 target support -&gt; DB $66 HELL</a:t>
            </a:r>
          </a:p>
          <a:p>
            <a:pPr lvl="1"/>
            <a:r>
              <a:rPr lang="en-US" sz="1300" dirty="0"/>
              <a:t>e</a:t>
            </a:r>
            <a:r>
              <a:rPr lang="en-US" sz="1300" dirty="0" smtClean="0"/>
              <a:t>nding up making 90% of demo in assembly *shrug*</a:t>
            </a:r>
          </a:p>
          <a:p>
            <a:r>
              <a:rPr lang="en-US" sz="1700" dirty="0" smtClean="0"/>
              <a:t>Turbo Assembler?</a:t>
            </a:r>
          </a:p>
          <a:p>
            <a:pPr lvl="1"/>
            <a:r>
              <a:rPr lang="en-US" sz="1300" dirty="0"/>
              <a:t>w</a:t>
            </a:r>
            <a:r>
              <a:rPr lang="en-US" sz="1300" dirty="0" smtClean="0"/>
              <a:t>hile it is actually pretty decent choice…</a:t>
            </a:r>
          </a:p>
          <a:p>
            <a:pPr lvl="1"/>
            <a:r>
              <a:rPr lang="en-US" sz="1300" dirty="0"/>
              <a:t>h</a:t>
            </a:r>
            <a:r>
              <a:rPr lang="en-US" sz="1300" dirty="0" smtClean="0"/>
              <a:t>owever coding in 32-bit protected mode is tricky (fortunately PMODE can save you from cracking your head)</a:t>
            </a:r>
          </a:p>
          <a:p>
            <a:pPr lvl="1"/>
            <a:r>
              <a:rPr lang="en-US" sz="1300" dirty="0"/>
              <a:t>t</a:t>
            </a:r>
            <a:r>
              <a:rPr lang="en-US" sz="1300" dirty="0" smtClean="0"/>
              <a:t>here are enough new and easier to use assemblers</a:t>
            </a:r>
          </a:p>
          <a:p>
            <a:r>
              <a:rPr lang="en-US" sz="1700" dirty="0" smtClean="0"/>
              <a:t>… as time flies, we can choose better tools…</a:t>
            </a:r>
          </a:p>
        </p:txBody>
      </p:sp>
    </p:spTree>
    <p:extLst>
      <p:ext uri="{BB962C8B-B14F-4D97-AF65-F5344CB8AC3E}">
        <p14:creationId xmlns:p14="http://schemas.microsoft.com/office/powerpoint/2010/main" val="41750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F:\emul\DOSBox-X_mmx\capture\duke3d_0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286300"/>
            <a:ext cx="2204864" cy="13780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F:\emul\DOSBox-X_mmx\capture\doom2_0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906" y="2538958"/>
            <a:ext cx="2241510" cy="140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</a:t>
            </a:r>
            <a:r>
              <a:rPr lang="en-US" sz="3600" dirty="0" smtClean="0"/>
              <a:t>evelopment :: open </a:t>
            </a:r>
            <a:r>
              <a:rPr lang="en-US" sz="3600" dirty="0" err="1" smtClean="0"/>
              <a:t>watcom</a:t>
            </a:r>
            <a:r>
              <a:rPr lang="en-US" sz="3600" dirty="0" smtClean="0"/>
              <a:t> c\</a:t>
            </a:r>
            <a:r>
              <a:rPr lang="en-US" sz="3600" dirty="0" err="1" smtClean="0"/>
              <a:t>c++</a:t>
            </a:r>
            <a:r>
              <a:rPr lang="en-US" sz="3600" dirty="0" smtClean="0"/>
              <a:t> :: 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35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79512" y="892392"/>
            <a:ext cx="6192688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the flagship DOS development tool, popularized by DOOM (1993) and used by almost every major DOS title since</a:t>
            </a:r>
          </a:p>
          <a:p>
            <a:r>
              <a:rPr lang="en-US" sz="1600" dirty="0" smtClean="0"/>
              <a:t>friendly 32-bit DOS environment – zero-based memory model (with 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MB mapped 1:1 – no need to fiddle with segments), extended Int21 interfaces, comprehensive DPMI support, up to full 4GB</a:t>
            </a:r>
          </a:p>
          <a:p>
            <a:r>
              <a:rPr lang="en-US" sz="1600" dirty="0" smtClean="0"/>
              <a:t>cross-platform – targets 16-bit and 32-bit DOS, Win16, Win32, Linux, OS/2, Netware, upcoming x86-64 support;</a:t>
            </a:r>
            <a:br>
              <a:rPr lang="en-US" sz="1600" dirty="0" smtClean="0"/>
            </a:br>
            <a:r>
              <a:rPr lang="en-US" sz="1600" dirty="0" smtClean="0"/>
              <a:t>can cross-build DOS apps under Windows/Linux</a:t>
            </a:r>
          </a:p>
          <a:p>
            <a:r>
              <a:rPr lang="en-US" sz="1600" dirty="0" smtClean="0"/>
              <a:t>supported by lots of video/sound libraries</a:t>
            </a:r>
          </a:p>
          <a:p>
            <a:r>
              <a:rPr lang="en-US" sz="1600" dirty="0" smtClean="0"/>
              <a:t>decent code optimization – not the best by today’s standards but still doesn’t struggle like SDCC on Z80 :)</a:t>
            </a:r>
          </a:p>
          <a:p>
            <a:r>
              <a:rPr lang="en-US" sz="1600" dirty="0" smtClean="0"/>
              <a:t>language features support still near C++98/C99 levels (no C++11 sweetness, sorry)</a:t>
            </a:r>
          </a:p>
          <a:p>
            <a:r>
              <a:rPr lang="en-US" sz="1600" dirty="0" smtClean="0"/>
              <a:t>active development ceased after 1997, has been open-sourced in 2002 then being maintained by enthusiasts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843558"/>
            <a:ext cx="1648742" cy="2071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0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</a:t>
            </a:r>
            <a:r>
              <a:rPr lang="en-US" sz="3600" dirty="0" smtClean="0"/>
              <a:t>evelopment :: </a:t>
            </a:r>
            <a:r>
              <a:rPr lang="en-US" sz="3600" dirty="0" err="1" smtClean="0"/>
              <a:t>djgpp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36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843558"/>
            <a:ext cx="5904656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a port of GCC </a:t>
            </a:r>
            <a:r>
              <a:rPr lang="en-US" sz="1600" dirty="0" err="1" smtClean="0"/>
              <a:t>toolchain</a:t>
            </a:r>
            <a:r>
              <a:rPr lang="en-US" sz="1600" dirty="0" smtClean="0"/>
              <a:t> for 32-bit DOS environment</a:t>
            </a:r>
          </a:p>
          <a:p>
            <a:r>
              <a:rPr lang="en-US" sz="1600" dirty="0"/>
              <a:t>u</a:t>
            </a:r>
            <a:r>
              <a:rPr lang="en-US" sz="1600" dirty="0" smtClean="0"/>
              <a:t>pdates frequently (last build in 2020 featuring GCC 10.2)</a:t>
            </a:r>
          </a:p>
          <a:p>
            <a:r>
              <a:rPr lang="en-US" sz="1600" dirty="0"/>
              <a:t>u</a:t>
            </a:r>
            <a:r>
              <a:rPr lang="en-US" sz="1600" dirty="0" smtClean="0"/>
              <a:t>sed by less software, Quake (1996) being the notable example</a:t>
            </a:r>
          </a:p>
          <a:p>
            <a:r>
              <a:rPr lang="en-US" sz="1600" dirty="0" smtClean="0"/>
              <a:t>Easy cross-compiling on Windows/Linux host, good 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 party IDE/code editor support</a:t>
            </a:r>
          </a:p>
          <a:p>
            <a:r>
              <a:rPr lang="en-US" sz="1600" dirty="0" smtClean="0"/>
              <a:t>built-in GO32 DOS Extender- depends on DPMI host only</a:t>
            </a:r>
          </a:p>
          <a:p>
            <a:r>
              <a:rPr lang="en-US" sz="1600" dirty="0" smtClean="0"/>
              <a:t>l</a:t>
            </a:r>
            <a:r>
              <a:rPr lang="en-US" sz="1600" dirty="0" smtClean="0"/>
              <a:t>ess memory-friendly than Open </a:t>
            </a:r>
            <a:r>
              <a:rPr lang="en-US" sz="1600" dirty="0" err="1" smtClean="0"/>
              <a:t>Watcom</a:t>
            </a:r>
            <a:r>
              <a:rPr lang="en-US" sz="1600" dirty="0" smtClean="0"/>
              <a:t> – non-zero based memory model – more stable but requires to change segments to access DOS memory/VGA </a:t>
            </a:r>
            <a:r>
              <a:rPr lang="en-US" sz="1600" dirty="0" err="1" smtClean="0"/>
              <a:t>framebuffer</a:t>
            </a:r>
            <a:endParaRPr lang="en-US" sz="1600" dirty="0" smtClean="0"/>
          </a:p>
          <a:p>
            <a:r>
              <a:rPr lang="en-US" sz="1600" dirty="0"/>
              <a:t>g</a:t>
            </a:r>
            <a:r>
              <a:rPr lang="en-US" sz="1600" dirty="0" smtClean="0"/>
              <a:t>reat code optimization, latest C++17 features supported</a:t>
            </a:r>
          </a:p>
          <a:p>
            <a:r>
              <a:rPr lang="en-US" sz="1600" dirty="0"/>
              <a:t>s</a:t>
            </a:r>
            <a:r>
              <a:rPr lang="en-US" sz="1600" dirty="0" smtClean="0"/>
              <a:t>carcer library support (Allegro is pretty redundant for demos)</a:t>
            </a:r>
          </a:p>
          <a:p>
            <a:r>
              <a:rPr lang="en-US" sz="1600" dirty="0" smtClean="0"/>
              <a:t>anyway a better (probably) than </a:t>
            </a:r>
            <a:r>
              <a:rPr lang="en-US" sz="1600" dirty="0" err="1" smtClean="0"/>
              <a:t>Watcom</a:t>
            </a:r>
            <a:r>
              <a:rPr lang="en-US" sz="1600" dirty="0" smtClean="0"/>
              <a:t> choice if you only want to </a:t>
            </a:r>
            <a:r>
              <a:rPr lang="en-US" sz="1600" dirty="0" err="1" smtClean="0"/>
              <a:t>blit</a:t>
            </a:r>
            <a:r>
              <a:rPr lang="en-US" sz="1600" dirty="0" smtClean="0"/>
              <a:t> frames and don’t go deep into hardware trickery (i.e. targeting Pentium/VGA/VESA), unsuitable for XT/286</a:t>
            </a:r>
          </a:p>
        </p:txBody>
      </p:sp>
      <p:sp>
        <p:nvSpPr>
          <p:cNvPr id="3" name="AutoShape 2" descr="https://upload.wikimedia.org/wikipedia/commons/thumb/6/65/Djgpp_logo.svg/1200px-Djgpp_logo.sv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9700" name="Picture 4" descr="https://upload.wikimedia.org/wikipedia/commons/thumb/6/65/Djgpp_logo.svg/1200px-Djgpp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923678"/>
            <a:ext cx="3011824" cy="76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11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emulators</a:t>
            </a:r>
            <a:r>
              <a:rPr lang="en-US" sz="3600" dirty="0" smtClean="0"/>
              <a:t> :: virtual machines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37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843558"/>
            <a:ext cx="8568952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</a:t>
            </a:r>
            <a:r>
              <a:rPr lang="en-US" sz="2400" dirty="0" smtClean="0"/>
              <a:t>on’t use them. Not even VMware. Not even Oracle VM </a:t>
            </a:r>
            <a:r>
              <a:rPr lang="en-US" sz="2400" dirty="0" err="1" smtClean="0"/>
              <a:t>VirtualBox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/>
              <a:t>s</a:t>
            </a:r>
            <a:r>
              <a:rPr lang="en-US" sz="2400" dirty="0" smtClean="0"/>
              <a:t>ince VMs are focused to run newer host systems, they don’t bother to emulate common features being used by DOS high-performance stuff (cycle-accurate VGA emulation, VBE,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Bochs</a:t>
            </a:r>
            <a:r>
              <a:rPr lang="en-US" sz="2400" dirty="0" smtClean="0"/>
              <a:t>/QEMU is relatively decent, but still refrain from using them as first-class testing environment</a:t>
            </a:r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015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emulators</a:t>
            </a:r>
            <a:r>
              <a:rPr lang="en-US" sz="3600" dirty="0" smtClean="0"/>
              <a:t> :: </a:t>
            </a:r>
            <a:r>
              <a:rPr lang="en-US" sz="3600" dirty="0" err="1" smtClean="0"/>
              <a:t>dosbox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38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699542"/>
            <a:ext cx="8568952" cy="17281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the easiest and most balanced way to test your DOS stuff :)</a:t>
            </a:r>
          </a:p>
          <a:p>
            <a:pPr marL="0" indent="0">
              <a:buNone/>
            </a:pPr>
            <a:r>
              <a:rPr lang="en-US" sz="1600" dirty="0" smtClean="0"/>
              <a:t>e</a:t>
            </a:r>
            <a:r>
              <a:rPr lang="en-US" sz="1600" dirty="0"/>
              <a:t>m</a:t>
            </a:r>
            <a:r>
              <a:rPr lang="en-US" sz="1600" dirty="0" smtClean="0"/>
              <a:t>ulates DOS environment, can mount host folders as disks, floppy and CD images</a:t>
            </a:r>
          </a:p>
          <a:p>
            <a:pPr marL="0" indent="0">
              <a:buNone/>
            </a:pPr>
            <a:r>
              <a:rPr lang="en-US" sz="1600" dirty="0" smtClean="0"/>
              <a:t>vanilla </a:t>
            </a:r>
            <a:r>
              <a:rPr lang="en-US" sz="1600" dirty="0" smtClean="0">
                <a:hlinkClick r:id="rId3"/>
              </a:rPr>
              <a:t>DOSBox</a:t>
            </a:r>
            <a:r>
              <a:rPr lang="en-US" sz="1600" dirty="0" smtClean="0"/>
              <a:t> builds are games-oriented and feature-limited, doesn’t cycle-accurately emulate VGA well, had trouble with tricky stuff, seldom updates</a:t>
            </a:r>
          </a:p>
          <a:p>
            <a:pPr marL="0" indent="0">
              <a:buNone/>
            </a:pPr>
            <a:r>
              <a:rPr lang="en-US" sz="1600" dirty="0" smtClean="0"/>
              <a:t>…fortunately, as it’s open-source, better forks exist, i.e. </a:t>
            </a:r>
            <a:r>
              <a:rPr lang="en-US" sz="1600" dirty="0" smtClean="0">
                <a:hlinkClick r:id="rId4"/>
              </a:rPr>
              <a:t>DOSBox-X</a:t>
            </a:r>
            <a:r>
              <a:rPr lang="en-US" sz="1600" dirty="0" smtClean="0"/>
              <a:t>:</a:t>
            </a:r>
          </a:p>
        </p:txBody>
      </p:sp>
      <p:pic>
        <p:nvPicPr>
          <p:cNvPr id="27650" name="Picture 2" descr="Word for DOS running in DOSBox-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338018"/>
            <a:ext cx="2952327" cy="242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51520" y="2204656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emulates everything from PC/XT to Pentium Pro/MMX, and even PC-98!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near perfect VGA emulation (still improving but runs 99% of demos great), great SB/GUS support, emulates SVGA (as S3 Trio64) and 3dfx Voodoo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can boot and run Windows 3.x/95/98 (if you really wants it :)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works on Windows, Linux and </a:t>
            </a:r>
            <a:r>
              <a:rPr lang="en-US" sz="1600" dirty="0" err="1" smtClean="0"/>
              <a:t>macOS</a:t>
            </a:r>
            <a:r>
              <a:rPr lang="en-US" sz="1600" dirty="0" smtClean="0"/>
              <a:t>, and even able to run under real MS-DOS! :)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71822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23478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emulators</a:t>
            </a:r>
            <a:r>
              <a:rPr lang="en-US" sz="3600" dirty="0" smtClean="0"/>
              <a:t> :: </a:t>
            </a:r>
            <a:r>
              <a:rPr lang="en-US" sz="3600" dirty="0" err="1" smtClean="0"/>
              <a:t>pcem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39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843558"/>
            <a:ext cx="8568952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</a:t>
            </a:r>
            <a:r>
              <a:rPr lang="en-US" sz="2000" dirty="0" smtClean="0"/>
              <a:t>ontrary to DOSBox and like other platforms emulators, emulates full PC environment</a:t>
            </a:r>
          </a:p>
          <a:p>
            <a:r>
              <a:rPr lang="en-US" sz="2000" dirty="0" smtClean="0"/>
              <a:t>cycle-exact device emulation (the 8088+GCA configuration runs 8088 MPH almost perfectly)</a:t>
            </a:r>
          </a:p>
          <a:p>
            <a:r>
              <a:rPr lang="en-US" sz="2000" dirty="0"/>
              <a:t>e</a:t>
            </a:r>
            <a:r>
              <a:rPr lang="en-US" sz="2000" dirty="0" smtClean="0"/>
              <a:t>mulates lots of devices (floppy and hard drives, CGA/EGA/VGA + several SVGA models, SB16/AWE32/GUS/</a:t>
            </a:r>
            <a:r>
              <a:rPr lang="en-US" sz="2000" dirty="0" err="1" smtClean="0"/>
              <a:t>Interwave</a:t>
            </a:r>
            <a:r>
              <a:rPr lang="en-US" sz="2000" dirty="0" smtClean="0"/>
              <a:t>, 3dfx Voodoo and much more)</a:t>
            </a:r>
          </a:p>
          <a:p>
            <a:r>
              <a:rPr lang="en-US" sz="2000" dirty="0"/>
              <a:t>e</a:t>
            </a:r>
            <a:r>
              <a:rPr lang="en-US" sz="2000" dirty="0" smtClean="0"/>
              <a:t>asy to adjust configuration – from 8088/4.77MHz to Pentium MMX/II</a:t>
            </a:r>
          </a:p>
          <a:p>
            <a:r>
              <a:rPr lang="en-US" sz="2000" dirty="0" smtClean="0"/>
              <a:t>uses real hardware ROMs (not HLE like DOSBox), you have to find them on the Internet and place in emulator ROM folder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6366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birth:: 1991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</a:t>
            </a:fld>
            <a:endParaRPr lang="ru-RU"/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475928" y="1044792"/>
            <a:ext cx="8344544" cy="5188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…slowly drifting towards vector worlds ….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95536" y="3867894"/>
            <a:ext cx="2230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smtClean="0">
                <a:sym typeface="Wingdings" panose="05000000000000000000" pitchFamily="2" charset="2"/>
              </a:rPr>
              <a:t>Vicky by The Space Pigs (1991)</a:t>
            </a:r>
            <a:endParaRPr lang="en-US" sz="1400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444208" y="3939902"/>
            <a:ext cx="2016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err="1" smtClean="0">
                <a:sym typeface="Wingdings" panose="05000000000000000000" pitchFamily="2" charset="2"/>
              </a:rPr>
              <a:t>Cronologia</a:t>
            </a:r>
            <a:r>
              <a:rPr lang="en-US" sz="1400" dirty="0" smtClean="0">
                <a:sym typeface="Wingdings" panose="05000000000000000000" pitchFamily="2" charset="2"/>
              </a:rPr>
              <a:t> by </a:t>
            </a:r>
            <a:r>
              <a:rPr lang="en-US" sz="1400" dirty="0" err="1" smtClean="0">
                <a:sym typeface="Wingdings" panose="05000000000000000000" pitchFamily="2" charset="2"/>
              </a:rPr>
              <a:t>Cascada</a:t>
            </a:r>
            <a:r>
              <a:rPr lang="en-US" sz="1400" dirty="0" smtClean="0">
                <a:sym typeface="Wingdings" panose="05000000000000000000" pitchFamily="2" charset="2"/>
              </a:rPr>
              <a:t> (1991)</a:t>
            </a:r>
            <a:endParaRPr lang="en-US" sz="1400" dirty="0">
              <a:sym typeface="Wingdings" panose="05000000000000000000" pitchFamily="2" charset="2"/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779545"/>
            <a:ext cx="2722062" cy="2041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F:\emul\DOSBox-X_mmx\capture\vicky_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62" y="1779662"/>
            <a:ext cx="2722062" cy="204154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46" y="2105000"/>
            <a:ext cx="2935614" cy="18349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3429333" y="4033738"/>
            <a:ext cx="2230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err="1" smtClean="0">
                <a:sym typeface="Wingdings" panose="05000000000000000000" pitchFamily="2" charset="2"/>
              </a:rPr>
              <a:t>VectorDemo</a:t>
            </a:r>
            <a:r>
              <a:rPr lang="en-US" sz="1400" dirty="0" smtClean="0">
                <a:sym typeface="Wingdings" panose="05000000000000000000" pitchFamily="2" charset="2"/>
              </a:rPr>
              <a:t> by </a:t>
            </a:r>
            <a:r>
              <a:rPr lang="en-US" sz="1400" dirty="0" err="1" smtClean="0">
                <a:sym typeface="Wingdings" panose="05000000000000000000" pitchFamily="2" charset="2"/>
              </a:rPr>
              <a:t>Ultraforce</a:t>
            </a:r>
            <a:r>
              <a:rPr lang="en-US" sz="1400" dirty="0" smtClean="0">
                <a:sym typeface="Wingdings" panose="05000000000000000000" pitchFamily="2" charset="2"/>
              </a:rPr>
              <a:t> (1991)</a:t>
            </a:r>
            <a:endParaRPr lang="en-US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7719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sizecoding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40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8496944" cy="4552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art of making audiovisual stuff in extremely tiny </a:t>
            </a:r>
            <a:r>
              <a:rPr lang="en-US" sz="2400" dirty="0" err="1" smtClean="0"/>
              <a:t>executables</a:t>
            </a:r>
            <a:endParaRPr lang="en-US" sz="2400" dirty="0" smtClean="0"/>
          </a:p>
          <a:p>
            <a:pPr marL="0" indent="0" algn="ctr">
              <a:buNone/>
            </a:pPr>
            <a:r>
              <a:rPr lang="en-US" sz="2400" dirty="0" smtClean="0"/>
              <a:t>(512 bytes or less )</a:t>
            </a:r>
          </a:p>
        </p:txBody>
      </p:sp>
    </p:spTree>
    <p:extLst>
      <p:ext uri="{BB962C8B-B14F-4D97-AF65-F5344CB8AC3E}">
        <p14:creationId xmlns:p14="http://schemas.microsoft.com/office/powerpoint/2010/main" val="50158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s</a:t>
            </a:r>
            <a:r>
              <a:rPr lang="en-US" sz="3600" dirty="0" err="1" smtClean="0"/>
              <a:t>izecoding</a:t>
            </a:r>
            <a:r>
              <a:rPr lang="en-US" sz="3600" dirty="0" smtClean="0"/>
              <a:t> :: why dos?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41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700" dirty="0" smtClean="0"/>
          </a:p>
        </p:txBody>
      </p:sp>
    </p:spTree>
    <p:extLst>
      <p:ext uri="{BB962C8B-B14F-4D97-AF65-F5344CB8AC3E}">
        <p14:creationId xmlns:p14="http://schemas.microsoft.com/office/powerpoint/2010/main" val="65946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birth :: 1992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</a:t>
            </a:fld>
            <a:endParaRPr lang="ru-RU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395536" y="921184"/>
            <a:ext cx="8208912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eventually reaching Amiga level of complexity with rapid performance growth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3941643"/>
            <a:ext cx="2906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Unreal by Future Crew (1992)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940152" y="3939902"/>
            <a:ext cx="2880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Amnesia by Renaissance (1992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402739" y="4001457"/>
            <a:ext cx="259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smtClean="0">
                <a:sym typeface="Wingdings" panose="05000000000000000000" pitchFamily="2" charset="2"/>
              </a:rPr>
              <a:t>Assembly 1992 – the first major </a:t>
            </a:r>
            <a:r>
              <a:rPr lang="en-US" sz="1400" dirty="0" err="1" smtClean="0">
                <a:sym typeface="Wingdings" panose="05000000000000000000" pitchFamily="2" charset="2"/>
              </a:rPr>
              <a:t>demoparty</a:t>
            </a:r>
            <a:r>
              <a:rPr lang="en-US" sz="1400" dirty="0" smtClean="0">
                <a:sym typeface="Wingdings" panose="05000000000000000000" pitchFamily="2" charset="2"/>
              </a:rPr>
              <a:t> with PC compos</a:t>
            </a:r>
            <a:endParaRPr lang="en-US" sz="1400" dirty="0">
              <a:sym typeface="Wingdings" panose="05000000000000000000" pitchFamily="2" charset="2"/>
            </a:endParaRPr>
          </a:p>
        </p:txBody>
      </p:sp>
      <p:pic>
        <p:nvPicPr>
          <p:cNvPr id="5122" name="Picture 2" descr="http://www.slengpung.com/v3_5/image.php?id=7626&amp;resolution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739" y="2033359"/>
            <a:ext cx="2465405" cy="184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9452"/>
            <a:ext cx="2906818" cy="1816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https://media.demozoo.org/screens/o/2f/19/9e13.10290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029786"/>
            <a:ext cx="2520280" cy="189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08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birth :: 1993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6</a:t>
            </a:fld>
            <a:endParaRPr lang="ru-RU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457200" y="987574"/>
            <a:ext cx="814724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... driving beyond four channel MODs with new trackers and hardware like GUS 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95536" y="379588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Second Reality by </a:t>
            </a:r>
            <a:r>
              <a:rPr lang="en-US" dirty="0">
                <a:sym typeface="Wingdings" panose="05000000000000000000" pitchFamily="2" charset="2"/>
              </a:rPr>
              <a:t>Future Crew (</a:t>
            </a:r>
            <a:r>
              <a:rPr lang="en-US" dirty="0" smtClean="0">
                <a:sym typeface="Wingdings" panose="05000000000000000000" pitchFamily="2" charset="2"/>
              </a:rPr>
              <a:t>1993)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95886"/>
            <a:ext cx="275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Crystal </a:t>
            </a:r>
            <a:r>
              <a:rPr lang="en-US" dirty="0" smtClean="0">
                <a:sym typeface="Wingdings" panose="05000000000000000000" pitchFamily="2" charset="2"/>
              </a:rPr>
              <a:t>Dream II </a:t>
            </a:r>
            <a:r>
              <a:rPr lang="en-US" dirty="0">
                <a:sym typeface="Wingdings" panose="05000000000000000000" pitchFamily="2" charset="2"/>
              </a:rPr>
              <a:t>by Triton (</a:t>
            </a:r>
            <a:r>
              <a:rPr lang="en-US" dirty="0" smtClean="0">
                <a:sym typeface="Wingdings" panose="05000000000000000000" pitchFamily="2" charset="2"/>
              </a:rPr>
              <a:t>1993)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94" y="1995686"/>
            <a:ext cx="2767455" cy="1729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3275856" y="379588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Untitled by Dust (1993)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995686"/>
            <a:ext cx="2736304" cy="1710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50988"/>
            <a:ext cx="2836328" cy="177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872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golden age:: 1994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7</a:t>
            </a:fld>
            <a:endParaRPr lang="ru-RU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323528" y="1050900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200" dirty="0" smtClean="0">
                <a:sym typeface="Wingdings" panose="05000000000000000000" pitchFamily="2" charset="2"/>
              </a:rPr>
              <a:t>... quickly catching up </a:t>
            </a:r>
            <a:r>
              <a:rPr lang="en-US" sz="2200" dirty="0" smtClean="0">
                <a:sym typeface="Wingdings" panose="05000000000000000000" pitchFamily="2" charset="2"/>
              </a:rPr>
              <a:t>with and beyond the new Amiga AGA capabilities </a:t>
            </a:r>
            <a:r>
              <a:rPr lang="en-US" sz="2200" dirty="0" smtClean="0">
                <a:sym typeface="Wingdings" panose="05000000000000000000" pitchFamily="2" charset="2"/>
              </a:rPr>
              <a:t>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3795886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Verses by Electromotive Force 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smtClean="0">
                <a:sym typeface="Wingdings" panose="05000000000000000000" pitchFamily="2" charset="2"/>
              </a:rPr>
              <a:t>1994)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95886"/>
            <a:ext cx="2753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No! by </a:t>
            </a:r>
            <a:r>
              <a:rPr lang="en-US" dirty="0" err="1" smtClean="0">
                <a:sym typeface="Wingdings" panose="05000000000000000000" pitchFamily="2" charset="2"/>
              </a:rPr>
              <a:t>NoooN</a:t>
            </a:r>
            <a:r>
              <a:rPr lang="en-US" dirty="0" smtClean="0">
                <a:sym typeface="Wingdings" panose="05000000000000000000" pitchFamily="2" charset="2"/>
              </a:rPr>
              <a:t> (1994)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419872" y="3869635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err="1" smtClean="0">
                <a:sym typeface="Wingdings" panose="05000000000000000000" pitchFamily="2" charset="2"/>
              </a:rPr>
              <a:t>Cyboman</a:t>
            </a:r>
            <a:r>
              <a:rPr lang="en-US" dirty="0" smtClean="0">
                <a:sym typeface="Wingdings" panose="05000000000000000000" pitchFamily="2" charset="2"/>
              </a:rPr>
              <a:t> 2 by Complex (1994)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347" y="1993945"/>
            <a:ext cx="2882805" cy="1801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340" y="1989428"/>
            <a:ext cx="2890032" cy="18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5" y="2008627"/>
            <a:ext cx="2836339" cy="1772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612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golden age:: 1995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8</a:t>
            </a:fld>
            <a:endParaRPr lang="ru-RU" dirty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323528" y="1065200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... expanding to high resolution and </a:t>
            </a:r>
            <a:r>
              <a:rPr lang="en-US" sz="2400" dirty="0" err="1" smtClean="0">
                <a:sym typeface="Wingdings" panose="05000000000000000000" pitchFamily="2" charset="2"/>
              </a:rPr>
              <a:t>phong</a:t>
            </a:r>
            <a:r>
              <a:rPr lang="en-US" sz="2400" dirty="0" smtClean="0">
                <a:sym typeface="Wingdings" panose="05000000000000000000" pitchFamily="2" charset="2"/>
              </a:rPr>
              <a:t> shaded duck.3ds land 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26013" y="3797627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err="1" smtClean="0">
                <a:sym typeface="Wingdings" panose="05000000000000000000" pitchFamily="2" charset="2"/>
              </a:rPr>
              <a:t>Caero</a:t>
            </a:r>
            <a:r>
              <a:rPr lang="en-US" dirty="0" smtClean="0">
                <a:sym typeface="Wingdings" panose="05000000000000000000" pitchFamily="2" charset="2"/>
              </a:rPr>
              <a:t> by Electromotive Force 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smtClean="0">
                <a:sym typeface="Wingdings" panose="05000000000000000000" pitchFamily="2" charset="2"/>
              </a:rPr>
              <a:t>1995)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869635"/>
            <a:ext cx="275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 Stars: Wonders of the World by </a:t>
            </a:r>
            <a:r>
              <a:rPr lang="en-US" dirty="0" err="1" smtClean="0">
                <a:sym typeface="Wingdings" panose="05000000000000000000" pitchFamily="2" charset="2"/>
              </a:rPr>
              <a:t>NoooN</a:t>
            </a:r>
            <a:r>
              <a:rPr lang="en-US" dirty="0" smtClean="0">
                <a:sym typeface="Wingdings" panose="05000000000000000000" pitchFamily="2" charset="2"/>
              </a:rPr>
              <a:t> (1995)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275856" y="3797627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Drift by Wild Light (1995)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23678"/>
            <a:ext cx="2873053" cy="1795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955021"/>
            <a:ext cx="2829877" cy="176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205" y="1928033"/>
            <a:ext cx="2873052" cy="1795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golden age:: 1996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9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3795886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Toasted by Cubic Team &amp; $</a:t>
            </a:r>
            <a:r>
              <a:rPr lang="en-US" dirty="0" err="1" smtClean="0">
                <a:sym typeface="Wingdings" panose="05000000000000000000" pitchFamily="2" charset="2"/>
              </a:rPr>
              <a:t>een</a:t>
            </a:r>
            <a:r>
              <a:rPr lang="en-US" dirty="0" smtClean="0">
                <a:sym typeface="Wingdings" panose="05000000000000000000" pitchFamily="2" charset="2"/>
              </a:rPr>
              <a:t> (1996)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95886"/>
            <a:ext cx="2753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Inside by CNCD (1996)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347864" y="379588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Contrast by </a:t>
            </a:r>
            <a:r>
              <a:rPr lang="en-US" dirty="0" err="1" smtClean="0">
                <a:sym typeface="Wingdings" panose="05000000000000000000" pitchFamily="2" charset="2"/>
              </a:rPr>
              <a:t>Oxygene</a:t>
            </a:r>
            <a:r>
              <a:rPr lang="en-US" dirty="0" smtClean="0">
                <a:sym typeface="Wingdings" panose="05000000000000000000" pitchFamily="2" charset="2"/>
              </a:rPr>
              <a:t> (1996)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26648"/>
            <a:ext cx="2354510" cy="1765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919512"/>
            <a:ext cx="2848113" cy="1780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926648"/>
            <a:ext cx="2808312" cy="175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Объект 2"/>
          <p:cNvSpPr txBox="1">
            <a:spLocks/>
          </p:cNvSpPr>
          <p:nvPr/>
        </p:nvSpPr>
        <p:spPr>
          <a:xfrm>
            <a:off x="323528" y="1065200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... </a:t>
            </a:r>
            <a:r>
              <a:rPr lang="en-US" sz="2400" dirty="0" err="1">
                <a:sym typeface="Wingdings" panose="05000000000000000000" pitchFamily="2" charset="2"/>
              </a:rPr>
              <a:t>s</a:t>
            </a:r>
            <a:r>
              <a:rPr lang="en-US" sz="2400" dirty="0" err="1" smtClean="0">
                <a:sym typeface="Wingdings" panose="05000000000000000000" pitchFamily="2" charset="2"/>
              </a:rPr>
              <a:t>qeezing</a:t>
            </a:r>
            <a:r>
              <a:rPr lang="en-US" sz="2400" dirty="0" smtClean="0">
                <a:sym typeface="Wingdings" panose="05000000000000000000" pitchFamily="2" charset="2"/>
              </a:rPr>
              <a:t> last bits from </a:t>
            </a:r>
            <a:r>
              <a:rPr lang="en-US" sz="2400" dirty="0" err="1" smtClean="0">
                <a:sym typeface="Wingdings" panose="05000000000000000000" pitchFamily="2" charset="2"/>
              </a:rPr>
              <a:t>freedirs</a:t>
            </a:r>
            <a:r>
              <a:rPr lang="en-US" sz="2400" dirty="0" smtClean="0">
                <a:sym typeface="Wingdings" panose="05000000000000000000" pitchFamily="2" charset="2"/>
              </a:rPr>
              <a:t> and lens flares </a:t>
            </a:r>
            <a:r>
              <a:rPr lang="en-US" sz="2400" dirty="0" smtClean="0">
                <a:sym typeface="Wingdings" panose="05000000000000000000" pitchFamily="2" charset="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116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2924</Words>
  <Application>Microsoft Office PowerPoint</Application>
  <PresentationFormat>Экран (16:9)</PresentationFormat>
  <Paragraphs>333</Paragraphs>
  <Slides>41</Slides>
  <Notes>26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2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hardware :: sound devices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Artem Vasilev</dc:creator>
  <cp:lastModifiedBy>Artem Vasilev</cp:lastModifiedBy>
  <cp:revision>181</cp:revision>
  <dcterms:created xsi:type="dcterms:W3CDTF">2021-11-23T10:25:45Z</dcterms:created>
  <dcterms:modified xsi:type="dcterms:W3CDTF">2021-11-23T21:52:40Z</dcterms:modified>
</cp:coreProperties>
</file>